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Calibri" panose="020F0502020204030204" pitchFamily="34" charset="0"/>
      <p:regular r:id="rId25"/>
      <p:bold r:id="rId26"/>
      <p:italic r:id="rId27"/>
      <p:boldItalic r:id="rId28"/>
    </p:embeddedFont>
    <p:embeddedFont>
      <p:font typeface="Canva Sans" panose="020B0604020202020204" charset="0"/>
      <p:regular r:id="rId29"/>
    </p:embeddedFont>
    <p:embeddedFont>
      <p:font typeface="Canva Sans Bold" panose="020B0604020202020204" charset="0"/>
      <p:regular r:id="rId30"/>
    </p:embeddedFont>
    <p:embeddedFont>
      <p:font typeface="DM Sans" pitchFamily="2" charset="0"/>
      <p:regular r:id="rId31"/>
    </p:embeddedFont>
    <p:embeddedFont>
      <p:font typeface="DM Sans Bold" charset="0"/>
      <p:regular r:id="rId32"/>
    </p:embeddedFont>
    <p:embeddedFont>
      <p:font typeface="DM Sans Italics"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https://urldefense.com/v3/__https:/taxprep.sprintax.com/uni-lp.html?utm_ref=uni-of-rochester-lp__;!!CGUSO5OYRnA7CQ!dpAooo221w2Zl0Vih_MnUlOzxBRzhhbz6R4X6Dn41Kd2-DRSphF8O9un4EIA6zQN39kU1Rue38XQs9TsvMBfq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hyperlink" Target="https://register.gotowebinar.com/register/2952202348984028765" TargetMode="External"/><Relationship Id="rId13" Type="http://schemas.openxmlformats.org/officeDocument/2006/relationships/hyperlink" Target="https://register.gotowebinar.com/register/8165239863944480853" TargetMode="External"/><Relationship Id="rId3" Type="http://schemas.openxmlformats.org/officeDocument/2006/relationships/image" Target="../media/image2.svg"/><Relationship Id="rId7" Type="http://schemas.openxmlformats.org/officeDocument/2006/relationships/hyperlink" Target="https://register.gotowebinar.com/register/4752838456932216925" TargetMode="External"/><Relationship Id="rId12" Type="http://schemas.openxmlformats.org/officeDocument/2006/relationships/hyperlink" Target="https://attendee.gotowebinar.com/register/5645835412732961371"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hyperlink" Target="https://register.gotowebinar.com/register/473309403697954140" TargetMode="External"/><Relationship Id="rId5" Type="http://schemas.openxmlformats.org/officeDocument/2006/relationships/image" Target="../media/image6.svg"/><Relationship Id="rId10" Type="http://schemas.openxmlformats.org/officeDocument/2006/relationships/hyperlink" Target="https://register.gotowebinar.com/register/2865779635529225303" TargetMode="External"/><Relationship Id="rId4" Type="http://schemas.openxmlformats.org/officeDocument/2006/relationships/image" Target="../media/image5.png"/><Relationship Id="rId9" Type="http://schemas.openxmlformats.org/officeDocument/2006/relationships/hyperlink" Target="https://register.gotowebinar.com/register/7586221647594811993" TargetMode="External"/><Relationship Id="rId14" Type="http://schemas.openxmlformats.org/officeDocument/2006/relationships/hyperlink" Target="https://register.gotowebinar.com/register/5511913796958237019"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register.gotowebinar.com/register/4072960939455468119" TargetMode="External"/><Relationship Id="rId3" Type="http://schemas.openxmlformats.org/officeDocument/2006/relationships/image" Target="../media/image2.svg"/><Relationship Id="rId7" Type="http://schemas.openxmlformats.org/officeDocument/2006/relationships/hyperlink" Target="https://register.gotowebinar.com/register/957219864245198173"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hyperlink" Target="https://register.gotowebinar.com/register/520124788604200482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www.irs.gov/filing/free-file-do-your-federal-taxes-for-free"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sv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19.jpeg"/><Relationship Id="rId5" Type="http://schemas.openxmlformats.org/officeDocument/2006/relationships/image" Target="../media/image6.svg"/><Relationship Id="rId10" Type="http://schemas.openxmlformats.org/officeDocument/2006/relationships/image" Target="../media/image18.jpeg"/><Relationship Id="rId4" Type="http://schemas.openxmlformats.org/officeDocument/2006/relationships/image" Target="../media/image5.png"/><Relationship Id="rId9" Type="http://schemas.openxmlformats.org/officeDocument/2006/relationships/hyperlink" Target="https://www.youtube.com/user/Sprintax/video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slideLayout" Target="../slideLayouts/slideLayout7.xml"/><Relationship Id="rId1" Type="http://schemas.openxmlformats.org/officeDocument/2006/relationships/video" Target="https://youtu.be/0mKnNgFA-ms" TargetMode="External"/><Relationship Id="rId6" Type="http://schemas.openxmlformats.org/officeDocument/2006/relationships/image" Target="../media/image5.png"/><Relationship Id="rId5" Type="http://schemas.openxmlformats.org/officeDocument/2006/relationships/image" Target="../media/image20.jpeg"/><Relationship Id="rId10" Type="http://schemas.openxmlformats.org/officeDocument/2006/relationships/hyperlink" Target="https://www.youtube.com/watch?v=0mKnNgFA-ms&amp;feature=youtu.be" TargetMode="External"/><Relationship Id="rId4" Type="http://schemas.openxmlformats.org/officeDocument/2006/relationships/image" Target="../media/image2.svg"/><Relationship Id="rId9" Type="http://schemas.openxmlformats.org/officeDocument/2006/relationships/image" Target="../media/image10.sv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www.rochester.edu/payroll/foreign-students-faculty-and-staff/" TargetMode="External"/><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irs.gov/pub/irs-pdf/fw7.pdf" TargetMode="Externa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US"/>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3087334" y="2707662"/>
            <a:ext cx="10098707" cy="3241676"/>
          </a:xfrm>
          <a:prstGeom prst="rect">
            <a:avLst/>
          </a:prstGeom>
        </p:spPr>
        <p:txBody>
          <a:bodyPr lIns="0" tIns="0" rIns="0" bIns="0" rtlCol="0" anchor="t">
            <a:spAutoFit/>
          </a:bodyPr>
          <a:lstStyle/>
          <a:p>
            <a:pPr>
              <a:lnSpc>
                <a:spcPts val="12500"/>
              </a:lnSpc>
            </a:pPr>
            <a:r>
              <a:rPr lang="en-US" sz="12500">
                <a:solidFill>
                  <a:srgbClr val="FFFFFF"/>
                </a:solidFill>
                <a:latin typeface="DM Sans Bold"/>
              </a:rPr>
              <a:t>TAX</a:t>
            </a:r>
          </a:p>
          <a:p>
            <a:pPr>
              <a:lnSpc>
                <a:spcPts val="12500"/>
              </a:lnSpc>
            </a:pPr>
            <a:r>
              <a:rPr lang="en-US" sz="12500">
                <a:solidFill>
                  <a:srgbClr val="FFFFFF"/>
                </a:solidFill>
                <a:latin typeface="DM Sans Bold"/>
              </a:rPr>
              <a:t>TOWN HALL</a:t>
            </a:r>
          </a:p>
        </p:txBody>
      </p:sp>
      <p:sp>
        <p:nvSpPr>
          <p:cNvPr id="9" name="TextBox 9"/>
          <p:cNvSpPr txBox="1"/>
          <p:nvPr/>
        </p:nvSpPr>
        <p:spPr>
          <a:xfrm>
            <a:off x="5020656" y="6126887"/>
            <a:ext cx="7618346" cy="523246"/>
          </a:xfrm>
          <a:prstGeom prst="rect">
            <a:avLst/>
          </a:prstGeom>
        </p:spPr>
        <p:txBody>
          <a:bodyPr lIns="0" tIns="0" rIns="0" bIns="0" rtlCol="0" anchor="t">
            <a:spAutoFit/>
          </a:bodyPr>
          <a:lstStyle/>
          <a:p>
            <a:pPr algn="r">
              <a:lnSpc>
                <a:spcPts val="4070"/>
              </a:lnSpc>
            </a:pPr>
            <a:r>
              <a:rPr lang="en-US" sz="3700">
                <a:solidFill>
                  <a:srgbClr val="FFFFFF"/>
                </a:solidFill>
                <a:latin typeface="DM Sans Italics"/>
              </a:rPr>
              <a:t>Understanding Tax Filing for 2023</a:t>
            </a:r>
          </a:p>
        </p:txBody>
      </p:sp>
      <p:sp>
        <p:nvSpPr>
          <p:cNvPr id="10" name="Freeform 10"/>
          <p:cNvSpPr/>
          <p:nvPr/>
        </p:nvSpPr>
        <p:spPr>
          <a:xfrm>
            <a:off x="13952846" y="1028700"/>
            <a:ext cx="3306454" cy="2514283"/>
          </a:xfrm>
          <a:custGeom>
            <a:avLst/>
            <a:gdLst/>
            <a:ahLst/>
            <a:cxnLst/>
            <a:rect l="l" t="t" r="r" b="b"/>
            <a:pathLst>
              <a:path w="3306454" h="2514283">
                <a:moveTo>
                  <a:pt x="0" y="0"/>
                </a:moveTo>
                <a:lnTo>
                  <a:pt x="3306454" y="0"/>
                </a:lnTo>
                <a:lnTo>
                  <a:pt x="3306454" y="2514283"/>
                </a:lnTo>
                <a:lnTo>
                  <a:pt x="0" y="2514283"/>
                </a:lnTo>
                <a:lnTo>
                  <a:pt x="0" y="0"/>
                </a:lnTo>
                <a:close/>
              </a:path>
            </a:pathLst>
          </a:custGeom>
          <a:blipFill>
            <a:blip r:embed="rId8"/>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160719"/>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3156322" y="2434622"/>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a:grpSpLocks noChangeAspect="1"/>
          </p:cNvGrpSpPr>
          <p:nvPr/>
        </p:nvGrpSpPr>
        <p:grpSpPr>
          <a:xfrm>
            <a:off x="1803703" y="3613598"/>
            <a:ext cx="3059805" cy="3059805"/>
            <a:chOff x="0" y="0"/>
            <a:chExt cx="13716000" cy="13716000"/>
          </a:xfrm>
        </p:grpSpPr>
        <p:sp>
          <p:nvSpPr>
            <p:cNvPr id="5" name="Freeform 5"/>
            <p:cNvSpPr/>
            <p:nvPr/>
          </p:nvSpPr>
          <p:spPr>
            <a:xfrm>
              <a:off x="-338714" y="-10990"/>
              <a:ext cx="14393428" cy="13737980"/>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6"/>
              <a:stretch>
                <a:fillRect l="-26579" r="-26579"/>
              </a:stretch>
            </a:blipFill>
          </p:spPr>
          <p:txBody>
            <a:bodyPr/>
            <a:lstStyle/>
            <a:p>
              <a:endParaRPr lang="en-US"/>
            </a:p>
          </p:txBody>
        </p:sp>
      </p:grpSp>
      <p:sp>
        <p:nvSpPr>
          <p:cNvPr id="6" name="TextBox 6"/>
          <p:cNvSpPr txBox="1"/>
          <p:nvPr/>
        </p:nvSpPr>
        <p:spPr>
          <a:xfrm>
            <a:off x="9934096" y="7301069"/>
            <a:ext cx="8115300" cy="2730500"/>
          </a:xfrm>
          <a:prstGeom prst="rect">
            <a:avLst/>
          </a:prstGeom>
        </p:spPr>
        <p:txBody>
          <a:bodyPr lIns="0" tIns="0" rIns="0" bIns="0" rtlCol="0" anchor="t">
            <a:spAutoFit/>
          </a:bodyPr>
          <a:lstStyle/>
          <a:p>
            <a:pPr algn="r">
              <a:lnSpc>
                <a:spcPts val="7150"/>
              </a:lnSpc>
            </a:pPr>
            <a:r>
              <a:rPr lang="en-US" sz="6500">
                <a:solidFill>
                  <a:srgbClr val="8CA9AD"/>
                </a:solidFill>
                <a:latin typeface="DM Sans Bold"/>
              </a:rPr>
              <a:t>SUPPORT FOR NONRESIDENT ALIENS</a:t>
            </a:r>
          </a:p>
        </p:txBody>
      </p:sp>
      <p:sp>
        <p:nvSpPr>
          <p:cNvPr id="7" name="TextBox 7"/>
          <p:cNvSpPr txBox="1"/>
          <p:nvPr/>
        </p:nvSpPr>
        <p:spPr>
          <a:xfrm>
            <a:off x="5298440" y="3871769"/>
            <a:ext cx="7122713"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Sprintax Tax Preparation &amp; Filing</a:t>
            </a:r>
          </a:p>
        </p:txBody>
      </p:sp>
      <p:sp>
        <p:nvSpPr>
          <p:cNvPr id="8" name="TextBox 8"/>
          <p:cNvSpPr txBox="1"/>
          <p:nvPr/>
        </p:nvSpPr>
        <p:spPr>
          <a:xfrm>
            <a:off x="5298440" y="4720096"/>
            <a:ext cx="7122713" cy="1276356"/>
          </a:xfrm>
          <a:prstGeom prst="rect">
            <a:avLst/>
          </a:prstGeom>
        </p:spPr>
        <p:txBody>
          <a:bodyPr lIns="0" tIns="0" rIns="0" bIns="0" rtlCol="0" anchor="t">
            <a:spAutoFit/>
          </a:bodyPr>
          <a:lstStyle/>
          <a:p>
            <a:pPr>
              <a:lnSpc>
                <a:spcPts val="3300"/>
              </a:lnSpc>
            </a:pPr>
            <a:r>
              <a:rPr lang="en-US" sz="3000">
                <a:solidFill>
                  <a:srgbClr val="737373"/>
                </a:solidFill>
                <a:latin typeface="DM Sans"/>
              </a:rPr>
              <a:t>Access Sprintax via the dedicated University of Rochester </a:t>
            </a:r>
            <a:r>
              <a:rPr lang="en-US" sz="3000" u="sng">
                <a:solidFill>
                  <a:srgbClr val="737373"/>
                </a:solidFill>
                <a:latin typeface="DM Sans"/>
                <a:hlinkClick r:id="rId7" tooltip="https://urldefense.com/v3/__https:/taxprep.sprintax.com/uni-lp.html?utm_ref=uni-of-rochester-lp__;!!CGUSO5OYRnA7CQ!dpAooo221w2Zl0Vih_MnUlOzxBRzhhbz6R4X6Dn41Kd2-DRSphF8O9un4EIA6zQN39kU1Rue38XQs9TsvMBfqg$"/>
              </a:rPr>
              <a:t>link</a:t>
            </a:r>
            <a:r>
              <a:rPr lang="en-US" sz="3000">
                <a:solidFill>
                  <a:srgbClr val="737373"/>
                </a:solidFill>
                <a:latin typeface="DM Sans"/>
              </a:rPr>
              <a:t> to ensure Sprintax covers your federal filing fee.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160719"/>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3156322" y="2434622"/>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a:grpSpLocks noChangeAspect="1"/>
          </p:cNvGrpSpPr>
          <p:nvPr/>
        </p:nvGrpSpPr>
        <p:grpSpPr>
          <a:xfrm>
            <a:off x="15228195" y="7227195"/>
            <a:ext cx="3059805" cy="3059805"/>
            <a:chOff x="0" y="0"/>
            <a:chExt cx="13716000" cy="13716000"/>
          </a:xfrm>
        </p:grpSpPr>
        <p:sp>
          <p:nvSpPr>
            <p:cNvPr id="5" name="Freeform 5"/>
            <p:cNvSpPr/>
            <p:nvPr/>
          </p:nvSpPr>
          <p:spPr>
            <a:xfrm>
              <a:off x="-338714" y="-10990"/>
              <a:ext cx="14393428" cy="13737980"/>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6"/>
              <a:stretch>
                <a:fillRect l="-24572" r="-24572"/>
              </a:stretch>
            </a:blipFill>
          </p:spPr>
          <p:txBody>
            <a:bodyPr/>
            <a:lstStyle/>
            <a:p>
              <a:endParaRPr lang="en-US"/>
            </a:p>
          </p:txBody>
        </p:sp>
      </p:grpSp>
      <p:sp>
        <p:nvSpPr>
          <p:cNvPr id="6" name="TextBox 6"/>
          <p:cNvSpPr txBox="1"/>
          <p:nvPr/>
        </p:nvSpPr>
        <p:spPr>
          <a:xfrm>
            <a:off x="233188" y="473141"/>
            <a:ext cx="12524034" cy="1825625"/>
          </a:xfrm>
          <a:prstGeom prst="rect">
            <a:avLst/>
          </a:prstGeom>
        </p:spPr>
        <p:txBody>
          <a:bodyPr lIns="0" tIns="0" rIns="0" bIns="0" rtlCol="0" anchor="t">
            <a:spAutoFit/>
          </a:bodyPr>
          <a:lstStyle/>
          <a:p>
            <a:pPr algn="r">
              <a:lnSpc>
                <a:spcPts val="7150"/>
              </a:lnSpc>
            </a:pPr>
            <a:r>
              <a:rPr lang="en-US" sz="6500">
                <a:solidFill>
                  <a:srgbClr val="8CA9AD"/>
                </a:solidFill>
                <a:latin typeface="DM Sans Bold"/>
              </a:rPr>
              <a:t>SPRINTAX NONRESIDENT TAX WEBINARS</a:t>
            </a:r>
          </a:p>
        </p:txBody>
      </p:sp>
      <p:sp>
        <p:nvSpPr>
          <p:cNvPr id="7" name="TextBox 7"/>
          <p:cNvSpPr txBox="1"/>
          <p:nvPr/>
        </p:nvSpPr>
        <p:spPr>
          <a:xfrm>
            <a:off x="707246" y="2830668"/>
            <a:ext cx="12239600" cy="6256023"/>
          </a:xfrm>
          <a:prstGeom prst="rect">
            <a:avLst/>
          </a:prstGeom>
        </p:spPr>
        <p:txBody>
          <a:bodyPr lIns="0" tIns="0" rIns="0" bIns="0" rtlCol="0" anchor="t">
            <a:spAutoFit/>
          </a:bodyPr>
          <a:lstStyle/>
          <a:p>
            <a:pPr>
              <a:lnSpc>
                <a:spcPts val="3300"/>
              </a:lnSpc>
              <a:spcBef>
                <a:spcPct val="0"/>
              </a:spcBef>
            </a:pPr>
            <a:r>
              <a:rPr lang="en-US" sz="3000">
                <a:solidFill>
                  <a:srgbClr val="737373"/>
                </a:solidFill>
                <a:latin typeface="DM Sans"/>
              </a:rPr>
              <a:t>In these tax webinars, international students, scholars and professionals will be run through everything they need to know about nonresident tax for the 2023 tax season. Topics will include who must file, tax residency, FICA, state returns, implications of misfiling as well as how to use Sprintax to prepare a compliant tax return.</a:t>
            </a:r>
          </a:p>
          <a:p>
            <a:pPr>
              <a:lnSpc>
                <a:spcPts val="3300"/>
              </a:lnSpc>
            </a:pPr>
            <a:endParaRPr lang="en-US" sz="3000">
              <a:solidFill>
                <a:srgbClr val="737373"/>
              </a:solidFill>
              <a:latin typeface="DM Sans"/>
            </a:endParaRPr>
          </a:p>
          <a:p>
            <a:pPr marL="647700" lvl="1" indent="-323850">
              <a:lnSpc>
                <a:spcPts val="3300"/>
              </a:lnSpc>
              <a:buFont typeface="Arial"/>
              <a:buChar char="•"/>
            </a:pPr>
            <a:r>
              <a:rPr lang="en-US" sz="3000">
                <a:solidFill>
                  <a:srgbClr val="737373"/>
                </a:solidFill>
                <a:latin typeface="DM Sans"/>
              </a:rPr>
              <a:t>Thursday, January 25th @ 12pm EST – </a:t>
            </a:r>
            <a:r>
              <a:rPr lang="en-US" sz="3000" u="sng">
                <a:solidFill>
                  <a:srgbClr val="737373"/>
                </a:solidFill>
                <a:latin typeface="DM Sans"/>
                <a:hlinkClick r:id="rId7" tooltip="https://register.gotowebinar.com/register/4752838456932216925"/>
              </a:rPr>
              <a:t>Register here</a:t>
            </a:r>
          </a:p>
          <a:p>
            <a:pPr marL="647700" lvl="1" indent="-323850">
              <a:lnSpc>
                <a:spcPts val="3300"/>
              </a:lnSpc>
              <a:buFont typeface="Arial"/>
              <a:buChar char="•"/>
            </a:pPr>
            <a:r>
              <a:rPr lang="en-US" sz="3000">
                <a:solidFill>
                  <a:srgbClr val="737373"/>
                </a:solidFill>
                <a:latin typeface="DM Sans"/>
              </a:rPr>
              <a:t>Wednesday, February 7th @ 1pm EST – </a:t>
            </a:r>
            <a:r>
              <a:rPr lang="en-US" sz="3000" u="sng">
                <a:solidFill>
                  <a:srgbClr val="737373"/>
                </a:solidFill>
                <a:latin typeface="DM Sans"/>
                <a:hlinkClick r:id="rId8" tooltip="https://register.gotowebinar.com/register/2952202348984028765"/>
              </a:rPr>
              <a:t>Register here</a:t>
            </a:r>
          </a:p>
          <a:p>
            <a:pPr marL="647700" lvl="1" indent="-323850">
              <a:lnSpc>
                <a:spcPts val="3300"/>
              </a:lnSpc>
              <a:buFont typeface="Arial"/>
              <a:buChar char="•"/>
            </a:pPr>
            <a:r>
              <a:rPr lang="en-US" sz="3000">
                <a:solidFill>
                  <a:srgbClr val="737373"/>
                </a:solidFill>
                <a:latin typeface="DM Sans"/>
              </a:rPr>
              <a:t>Wednesday, February 28th@ 12pm EST – </a:t>
            </a:r>
            <a:r>
              <a:rPr lang="en-US" sz="3000" u="sng">
                <a:solidFill>
                  <a:srgbClr val="737373"/>
                </a:solidFill>
                <a:latin typeface="DM Sans"/>
                <a:hlinkClick r:id="rId9" tooltip="https://register.gotowebinar.com/register/7586221647594811993"/>
              </a:rPr>
              <a:t>Register here</a:t>
            </a:r>
          </a:p>
          <a:p>
            <a:pPr marL="647700" lvl="1" indent="-323850">
              <a:lnSpc>
                <a:spcPts val="3300"/>
              </a:lnSpc>
              <a:buFont typeface="Arial"/>
              <a:buChar char="•"/>
            </a:pPr>
            <a:r>
              <a:rPr lang="en-US" sz="3000">
                <a:solidFill>
                  <a:srgbClr val="737373"/>
                </a:solidFill>
                <a:latin typeface="DM Sans"/>
              </a:rPr>
              <a:t>Monday, March 11th @ 4pm EST – </a:t>
            </a:r>
            <a:r>
              <a:rPr lang="en-US" sz="3000" u="sng">
                <a:solidFill>
                  <a:srgbClr val="737373"/>
                </a:solidFill>
                <a:latin typeface="DM Sans"/>
                <a:hlinkClick r:id="rId10" tooltip="https://register.gotowebinar.com/register/2865779635529225303"/>
              </a:rPr>
              <a:t>Register here</a:t>
            </a:r>
          </a:p>
          <a:p>
            <a:pPr marL="647700" lvl="1" indent="-323850">
              <a:lnSpc>
                <a:spcPts val="3300"/>
              </a:lnSpc>
              <a:buFont typeface="Arial"/>
              <a:buChar char="•"/>
            </a:pPr>
            <a:r>
              <a:rPr lang="en-US" sz="3000">
                <a:solidFill>
                  <a:srgbClr val="737373"/>
                </a:solidFill>
                <a:latin typeface="DM Sans"/>
              </a:rPr>
              <a:t>Thursday, March 28th @ 3pm EST – </a:t>
            </a:r>
            <a:r>
              <a:rPr lang="en-US" sz="3000" u="sng">
                <a:solidFill>
                  <a:srgbClr val="737373"/>
                </a:solidFill>
                <a:latin typeface="DM Sans"/>
                <a:hlinkClick r:id="rId11" tooltip="https://register.gotowebinar.com/register/473309403697954140"/>
              </a:rPr>
              <a:t>Register here</a:t>
            </a:r>
          </a:p>
          <a:p>
            <a:pPr marL="647700" lvl="1" indent="-323850">
              <a:lnSpc>
                <a:spcPts val="3300"/>
              </a:lnSpc>
              <a:buFont typeface="Arial"/>
              <a:buChar char="•"/>
            </a:pPr>
            <a:r>
              <a:rPr lang="en-US" sz="3000">
                <a:solidFill>
                  <a:srgbClr val="737373"/>
                </a:solidFill>
                <a:latin typeface="DM Sans"/>
              </a:rPr>
              <a:t>Wednesday, April 3rd @ 2pm EST – </a:t>
            </a:r>
            <a:r>
              <a:rPr lang="en-US" sz="3000" u="sng">
                <a:solidFill>
                  <a:srgbClr val="737373"/>
                </a:solidFill>
                <a:latin typeface="DM Sans"/>
                <a:hlinkClick r:id="rId12" tooltip="https://attendee.gotowebinar.com/register/5645835412732961371"/>
              </a:rPr>
              <a:t>Register here</a:t>
            </a:r>
          </a:p>
          <a:p>
            <a:pPr marL="647700" lvl="1" indent="-323850">
              <a:lnSpc>
                <a:spcPts val="3300"/>
              </a:lnSpc>
              <a:buFont typeface="Arial"/>
              <a:buChar char="•"/>
            </a:pPr>
            <a:r>
              <a:rPr lang="en-US" sz="3000">
                <a:solidFill>
                  <a:srgbClr val="737373"/>
                </a:solidFill>
                <a:latin typeface="DM Sans"/>
              </a:rPr>
              <a:t>Thursday, April 11th @ 1pm EST – </a:t>
            </a:r>
            <a:r>
              <a:rPr lang="en-US" sz="3000" u="sng">
                <a:solidFill>
                  <a:srgbClr val="737373"/>
                </a:solidFill>
                <a:latin typeface="DM Sans"/>
                <a:hlinkClick r:id="rId13" tooltip="https://register.gotowebinar.com/register/8165239863944480853"/>
              </a:rPr>
              <a:t>Register here</a:t>
            </a:r>
          </a:p>
          <a:p>
            <a:pPr marL="647700" lvl="1" indent="-323850">
              <a:lnSpc>
                <a:spcPts val="3300"/>
              </a:lnSpc>
              <a:buFont typeface="Arial"/>
              <a:buChar char="•"/>
            </a:pPr>
            <a:r>
              <a:rPr lang="en-US" sz="3000">
                <a:solidFill>
                  <a:srgbClr val="737373"/>
                </a:solidFill>
                <a:latin typeface="DM Sans"/>
              </a:rPr>
              <a:t>Monday, April 15th @ 11am EST - </a:t>
            </a:r>
            <a:r>
              <a:rPr lang="en-US" sz="3000" u="sng">
                <a:solidFill>
                  <a:srgbClr val="737373"/>
                </a:solidFill>
                <a:latin typeface="DM Sans"/>
                <a:hlinkClick r:id="rId14" tooltip="https://register.gotowebinar.com/register/5511913796958237019"/>
              </a:rPr>
              <a:t>Register here</a:t>
            </a:r>
          </a:p>
          <a:p>
            <a:pPr>
              <a:lnSpc>
                <a:spcPts val="2970"/>
              </a:lnSpc>
              <a:spcBef>
                <a:spcPct val="0"/>
              </a:spcBef>
            </a:pPr>
            <a:endParaRPr lang="en-US" sz="3000" u="sng">
              <a:solidFill>
                <a:srgbClr val="737373"/>
              </a:solidFill>
              <a:latin typeface="DM Sans"/>
              <a:hlinkClick r:id="rId14" tooltip="https://register.gotowebinar.com/register/5511913796958237019"/>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160719"/>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3156322" y="2434622"/>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a:grpSpLocks noChangeAspect="1"/>
          </p:cNvGrpSpPr>
          <p:nvPr/>
        </p:nvGrpSpPr>
        <p:grpSpPr>
          <a:xfrm>
            <a:off x="15228195" y="7227195"/>
            <a:ext cx="3059805" cy="3059805"/>
            <a:chOff x="0" y="0"/>
            <a:chExt cx="13716000" cy="13716000"/>
          </a:xfrm>
        </p:grpSpPr>
        <p:sp>
          <p:nvSpPr>
            <p:cNvPr id="5" name="Freeform 5"/>
            <p:cNvSpPr/>
            <p:nvPr/>
          </p:nvSpPr>
          <p:spPr>
            <a:xfrm>
              <a:off x="-338714" y="-10990"/>
              <a:ext cx="14393428" cy="13737980"/>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6"/>
              <a:stretch>
                <a:fillRect l="-24572" r="-24572"/>
              </a:stretch>
            </a:blipFill>
          </p:spPr>
          <p:txBody>
            <a:bodyPr/>
            <a:lstStyle/>
            <a:p>
              <a:endParaRPr lang="en-US"/>
            </a:p>
          </p:txBody>
        </p:sp>
      </p:grpSp>
      <p:sp>
        <p:nvSpPr>
          <p:cNvPr id="6" name="TextBox 6"/>
          <p:cNvSpPr txBox="1"/>
          <p:nvPr/>
        </p:nvSpPr>
        <p:spPr>
          <a:xfrm>
            <a:off x="233188" y="473141"/>
            <a:ext cx="12524034" cy="1825625"/>
          </a:xfrm>
          <a:prstGeom prst="rect">
            <a:avLst/>
          </a:prstGeom>
        </p:spPr>
        <p:txBody>
          <a:bodyPr lIns="0" tIns="0" rIns="0" bIns="0" rtlCol="0" anchor="t">
            <a:spAutoFit/>
          </a:bodyPr>
          <a:lstStyle/>
          <a:p>
            <a:pPr algn="r">
              <a:lnSpc>
                <a:spcPts val="7150"/>
              </a:lnSpc>
            </a:pPr>
            <a:r>
              <a:rPr lang="en-US" sz="6500">
                <a:solidFill>
                  <a:srgbClr val="8CA9AD"/>
                </a:solidFill>
                <a:latin typeface="DM Sans Bold"/>
              </a:rPr>
              <a:t>SPRINTAX NONRESIDENT TAX OVERVIEW FOR OPT/CPT</a:t>
            </a:r>
          </a:p>
        </p:txBody>
      </p:sp>
      <p:sp>
        <p:nvSpPr>
          <p:cNvPr id="7" name="TextBox 7"/>
          <p:cNvSpPr txBox="1"/>
          <p:nvPr/>
        </p:nvSpPr>
        <p:spPr>
          <a:xfrm>
            <a:off x="754651" y="3715575"/>
            <a:ext cx="12239600" cy="4160523"/>
          </a:xfrm>
          <a:prstGeom prst="rect">
            <a:avLst/>
          </a:prstGeom>
        </p:spPr>
        <p:txBody>
          <a:bodyPr lIns="0" tIns="0" rIns="0" bIns="0" rtlCol="0" anchor="t">
            <a:spAutoFit/>
          </a:bodyPr>
          <a:lstStyle/>
          <a:p>
            <a:pPr>
              <a:lnSpc>
                <a:spcPts val="3300"/>
              </a:lnSpc>
            </a:pPr>
            <a:r>
              <a:rPr lang="en-US" sz="3000">
                <a:solidFill>
                  <a:srgbClr val="737373"/>
                </a:solidFill>
                <a:latin typeface="DM Sans"/>
              </a:rPr>
              <a:t>Topics covered in these webinars will include residency for tax purposes, tax liabilities when on OPT/CPT and pre-employment tax forms when on OPT/CPT. The Sprintax team will also provide an overview of Sprintax Forms which can be used to prepare your pre OPT/CPT employment tax documents.</a:t>
            </a:r>
          </a:p>
          <a:p>
            <a:pPr>
              <a:lnSpc>
                <a:spcPts val="3300"/>
              </a:lnSpc>
            </a:pPr>
            <a:endParaRPr lang="en-US" sz="3000">
              <a:solidFill>
                <a:srgbClr val="737373"/>
              </a:solidFill>
              <a:latin typeface="DM Sans"/>
            </a:endParaRPr>
          </a:p>
          <a:p>
            <a:pPr marL="647700" lvl="1" indent="-323850">
              <a:lnSpc>
                <a:spcPts val="3300"/>
              </a:lnSpc>
              <a:buFont typeface="Arial"/>
              <a:buChar char="•"/>
            </a:pPr>
            <a:r>
              <a:rPr lang="en-US" sz="3000">
                <a:solidFill>
                  <a:srgbClr val="737373"/>
                </a:solidFill>
                <a:latin typeface="DM Sans"/>
              </a:rPr>
              <a:t>Tuesday, January 23rd @ 1pm EST – </a:t>
            </a:r>
            <a:r>
              <a:rPr lang="en-US" sz="3000" u="sng">
                <a:solidFill>
                  <a:srgbClr val="737373"/>
                </a:solidFill>
                <a:latin typeface="DM Sans"/>
                <a:hlinkClick r:id="rId7" tooltip="https://register.gotowebinar.com/register/957219864245198173"/>
              </a:rPr>
              <a:t>Register here</a:t>
            </a:r>
          </a:p>
          <a:p>
            <a:pPr marL="647700" lvl="1" indent="-323850">
              <a:lnSpc>
                <a:spcPts val="3300"/>
              </a:lnSpc>
              <a:buFont typeface="Arial"/>
              <a:buChar char="•"/>
            </a:pPr>
            <a:r>
              <a:rPr lang="en-US" sz="3000">
                <a:solidFill>
                  <a:srgbClr val="737373"/>
                </a:solidFill>
                <a:latin typeface="DM Sans"/>
              </a:rPr>
              <a:t>Wednesday, February 28th @ 2pm EST – </a:t>
            </a:r>
            <a:r>
              <a:rPr lang="en-US" sz="3000" u="sng">
                <a:solidFill>
                  <a:srgbClr val="737373"/>
                </a:solidFill>
                <a:latin typeface="DM Sans"/>
                <a:hlinkClick r:id="rId8" tooltip="https://register.gotowebinar.com/register/4072960939455468119"/>
              </a:rPr>
              <a:t>Register here</a:t>
            </a:r>
          </a:p>
          <a:p>
            <a:pPr marL="647700" lvl="1" indent="-323850">
              <a:lnSpc>
                <a:spcPts val="3300"/>
              </a:lnSpc>
              <a:buFont typeface="Arial"/>
              <a:buChar char="•"/>
            </a:pPr>
            <a:r>
              <a:rPr lang="en-US" sz="3000">
                <a:solidFill>
                  <a:srgbClr val="737373"/>
                </a:solidFill>
                <a:latin typeface="DM Sans"/>
              </a:rPr>
              <a:t>Thursday, March 21th @3pm EST – </a:t>
            </a:r>
            <a:r>
              <a:rPr lang="en-US" sz="3000" u="sng">
                <a:solidFill>
                  <a:srgbClr val="737373"/>
                </a:solidFill>
                <a:latin typeface="DM Sans"/>
                <a:hlinkClick r:id="rId9" tooltip="https://register.gotowebinar.com/register/5201247886042004828"/>
              </a:rPr>
              <a:t>Register here</a:t>
            </a:r>
          </a:p>
          <a:p>
            <a:pPr>
              <a:lnSpc>
                <a:spcPts val="2970"/>
              </a:lnSpc>
              <a:spcBef>
                <a:spcPct val="0"/>
              </a:spcBef>
            </a:pPr>
            <a:endParaRPr lang="en-US" sz="3000" u="sng">
              <a:solidFill>
                <a:srgbClr val="737373"/>
              </a:solidFill>
              <a:latin typeface="DM Sans"/>
              <a:hlinkClick r:id="rId9" tooltip="https://register.gotowebinar.com/register/52012478860420048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2494557" y="1771994"/>
            <a:ext cx="13298885" cy="920755"/>
          </a:xfrm>
          <a:prstGeom prst="rect">
            <a:avLst/>
          </a:prstGeom>
        </p:spPr>
        <p:txBody>
          <a:bodyPr lIns="0" tIns="0" rIns="0" bIns="0" rtlCol="0" anchor="t">
            <a:spAutoFit/>
          </a:bodyPr>
          <a:lstStyle/>
          <a:p>
            <a:pPr algn="ctr">
              <a:lnSpc>
                <a:spcPts val="7150"/>
              </a:lnSpc>
            </a:pPr>
            <a:r>
              <a:rPr lang="en-US" sz="6500">
                <a:solidFill>
                  <a:srgbClr val="FFFFFF"/>
                </a:solidFill>
                <a:latin typeface="DM Sans Bold"/>
              </a:rPr>
              <a:t>TAX CONSULTATIONS</a:t>
            </a:r>
          </a:p>
        </p:txBody>
      </p:sp>
      <p:sp>
        <p:nvSpPr>
          <p:cNvPr id="7" name="Freeform 7"/>
          <p:cNvSpPr/>
          <p:nvPr/>
        </p:nvSpPr>
        <p:spPr>
          <a:xfrm>
            <a:off x="-4744879"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3511471" y="4734368"/>
            <a:ext cx="11265057" cy="2533656"/>
          </a:xfrm>
          <a:prstGeom prst="rect">
            <a:avLst/>
          </a:prstGeom>
        </p:spPr>
        <p:txBody>
          <a:bodyPr lIns="0" tIns="0" rIns="0" bIns="0" rtlCol="0" anchor="t">
            <a:spAutoFit/>
          </a:bodyPr>
          <a:lstStyle/>
          <a:p>
            <a:pPr marL="647805" lvl="1" indent="-323903">
              <a:lnSpc>
                <a:spcPts val="3300"/>
              </a:lnSpc>
              <a:buFont typeface="Arial"/>
              <a:buChar char="•"/>
            </a:pPr>
            <a:r>
              <a:rPr lang="en-US" sz="3000">
                <a:solidFill>
                  <a:srgbClr val="FFFFFF"/>
                </a:solidFill>
                <a:latin typeface="DM Sans"/>
              </a:rPr>
              <a:t>Starting January 30th, 2024, continuing through April 2024</a:t>
            </a:r>
          </a:p>
          <a:p>
            <a:pPr marL="647805" lvl="1" indent="-323903">
              <a:lnSpc>
                <a:spcPts val="3300"/>
              </a:lnSpc>
              <a:buFont typeface="Arial"/>
              <a:buChar char="•"/>
            </a:pPr>
            <a:r>
              <a:rPr lang="en-US" sz="3000">
                <a:solidFill>
                  <a:srgbClr val="FFFFFF"/>
                </a:solidFill>
                <a:latin typeface="DM Sans"/>
              </a:rPr>
              <a:t>Available Tuesday and Friday, 2pm-4pm EST</a:t>
            </a:r>
          </a:p>
          <a:p>
            <a:pPr marL="647805" lvl="1" indent="-323903">
              <a:lnSpc>
                <a:spcPts val="3300"/>
              </a:lnSpc>
              <a:buFont typeface="Arial"/>
              <a:buChar char="•"/>
            </a:pPr>
            <a:r>
              <a:rPr lang="en-US" sz="3000">
                <a:solidFill>
                  <a:srgbClr val="FFFFFF"/>
                </a:solidFill>
                <a:latin typeface="DM Sans"/>
              </a:rPr>
              <a:t>Consultations / answering questions via email and on Zoom (may be available in-person if requested)</a:t>
            </a:r>
          </a:p>
          <a:p>
            <a:pPr marL="647805" lvl="1" indent="-323903">
              <a:lnSpc>
                <a:spcPts val="3300"/>
              </a:lnSpc>
              <a:buFont typeface="Arial"/>
              <a:buChar char="•"/>
            </a:pPr>
            <a:r>
              <a:rPr lang="en-US" sz="3000">
                <a:solidFill>
                  <a:srgbClr val="FFFFFF"/>
                </a:solidFill>
                <a:latin typeface="DM Sans"/>
              </a:rPr>
              <a:t>Contact through ISO (tax@iso.rochester.edu)</a:t>
            </a:r>
          </a:p>
          <a:p>
            <a:pPr marL="647805" lvl="1" indent="-323903">
              <a:lnSpc>
                <a:spcPts val="3300"/>
              </a:lnSpc>
              <a:buFont typeface="Arial"/>
              <a:buChar char="•"/>
            </a:pPr>
            <a:r>
              <a:rPr lang="en-US" sz="3000">
                <a:solidFill>
                  <a:srgbClr val="FFFFFF"/>
                </a:solidFill>
                <a:latin typeface="DM Sans"/>
              </a:rPr>
              <a:t>Tax preparation / filing assistance </a:t>
            </a:r>
            <a:r>
              <a:rPr lang="en-US" sz="3000" u="sng">
                <a:solidFill>
                  <a:srgbClr val="FFFFFF"/>
                </a:solidFill>
                <a:latin typeface="DM Sans Bold"/>
              </a:rPr>
              <a:t>not included</a:t>
            </a:r>
          </a:p>
        </p:txBody>
      </p:sp>
      <p:sp>
        <p:nvSpPr>
          <p:cNvPr id="9" name="TextBox 9"/>
          <p:cNvSpPr txBox="1"/>
          <p:nvPr/>
        </p:nvSpPr>
        <p:spPr>
          <a:xfrm>
            <a:off x="6804300" y="3549026"/>
            <a:ext cx="4679401" cy="501656"/>
          </a:xfrm>
          <a:prstGeom prst="rect">
            <a:avLst/>
          </a:prstGeom>
        </p:spPr>
        <p:txBody>
          <a:bodyPr lIns="0" tIns="0" rIns="0" bIns="0" rtlCol="0" anchor="t">
            <a:spAutoFit/>
          </a:bodyPr>
          <a:lstStyle/>
          <a:p>
            <a:pPr algn="ctr">
              <a:lnSpc>
                <a:spcPts val="3850"/>
              </a:lnSpc>
              <a:spcBef>
                <a:spcPct val="0"/>
              </a:spcBef>
            </a:pPr>
            <a:r>
              <a:rPr lang="en-US" sz="3500" u="sng">
                <a:solidFill>
                  <a:srgbClr val="FFFFFF"/>
                </a:solidFill>
                <a:latin typeface="DM Sans"/>
              </a:rPr>
              <a:t>Sangeeta Sarraf, CPA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2494557" y="1771994"/>
            <a:ext cx="13298885" cy="920755"/>
          </a:xfrm>
          <a:prstGeom prst="rect">
            <a:avLst/>
          </a:prstGeom>
        </p:spPr>
        <p:txBody>
          <a:bodyPr lIns="0" tIns="0" rIns="0" bIns="0" rtlCol="0" anchor="t">
            <a:spAutoFit/>
          </a:bodyPr>
          <a:lstStyle/>
          <a:p>
            <a:pPr algn="ctr">
              <a:lnSpc>
                <a:spcPts val="7150"/>
              </a:lnSpc>
            </a:pPr>
            <a:r>
              <a:rPr lang="en-US" sz="6500">
                <a:solidFill>
                  <a:srgbClr val="FFFFFF"/>
                </a:solidFill>
                <a:latin typeface="DM Sans Bold"/>
              </a:rPr>
              <a:t>SUPPORT FOR RESIDENT ALIENS</a:t>
            </a:r>
          </a:p>
        </p:txBody>
      </p:sp>
      <p:grpSp>
        <p:nvGrpSpPr>
          <p:cNvPr id="7" name="Group 7"/>
          <p:cNvGrpSpPr/>
          <p:nvPr/>
        </p:nvGrpSpPr>
        <p:grpSpPr>
          <a:xfrm>
            <a:off x="1029819" y="2934159"/>
            <a:ext cx="4165421" cy="1118347"/>
            <a:chOff x="0" y="0"/>
            <a:chExt cx="1097066" cy="294544"/>
          </a:xfrm>
        </p:grpSpPr>
        <p:sp>
          <p:nvSpPr>
            <p:cNvPr id="8" name="Freeform 8"/>
            <p:cNvSpPr/>
            <p:nvPr/>
          </p:nvSpPr>
          <p:spPr>
            <a:xfrm>
              <a:off x="0" y="0"/>
              <a:ext cx="1097066" cy="294544"/>
            </a:xfrm>
            <a:custGeom>
              <a:avLst/>
              <a:gdLst/>
              <a:ahLst/>
              <a:cxnLst/>
              <a:rect l="l" t="t" r="r" b="b"/>
              <a:pathLst>
                <a:path w="1097066" h="294544">
                  <a:moveTo>
                    <a:pt x="94789" y="0"/>
                  </a:moveTo>
                  <a:lnTo>
                    <a:pt x="1002276" y="0"/>
                  </a:lnTo>
                  <a:cubicBezTo>
                    <a:pt x="1027416" y="0"/>
                    <a:pt x="1051526" y="9987"/>
                    <a:pt x="1069302" y="27763"/>
                  </a:cubicBezTo>
                  <a:cubicBezTo>
                    <a:pt x="1087079" y="45540"/>
                    <a:pt x="1097066" y="69650"/>
                    <a:pt x="1097066" y="94789"/>
                  </a:cubicBezTo>
                  <a:lnTo>
                    <a:pt x="1097066" y="199755"/>
                  </a:lnTo>
                  <a:cubicBezTo>
                    <a:pt x="1097066" y="224894"/>
                    <a:pt x="1087079" y="249004"/>
                    <a:pt x="1069302" y="266781"/>
                  </a:cubicBezTo>
                  <a:cubicBezTo>
                    <a:pt x="1051526" y="284557"/>
                    <a:pt x="1027416" y="294544"/>
                    <a:pt x="1002276" y="294544"/>
                  </a:cubicBezTo>
                  <a:lnTo>
                    <a:pt x="94789" y="294544"/>
                  </a:lnTo>
                  <a:cubicBezTo>
                    <a:pt x="69650" y="294544"/>
                    <a:pt x="45540" y="284557"/>
                    <a:pt x="27763" y="266781"/>
                  </a:cubicBezTo>
                  <a:cubicBezTo>
                    <a:pt x="9987" y="249004"/>
                    <a:pt x="0" y="224894"/>
                    <a:pt x="0" y="199755"/>
                  </a:cubicBezTo>
                  <a:lnTo>
                    <a:pt x="0" y="94789"/>
                  </a:lnTo>
                  <a:cubicBezTo>
                    <a:pt x="0" y="69650"/>
                    <a:pt x="9987" y="45540"/>
                    <a:pt x="27763" y="27763"/>
                  </a:cubicBezTo>
                  <a:cubicBezTo>
                    <a:pt x="45540" y="9987"/>
                    <a:pt x="69650" y="0"/>
                    <a:pt x="94789" y="0"/>
                  </a:cubicBezTo>
                  <a:close/>
                </a:path>
              </a:pathLst>
            </a:custGeom>
            <a:solidFill>
              <a:srgbClr val="FFFFFF"/>
            </a:solidFill>
          </p:spPr>
          <p:txBody>
            <a:bodyPr/>
            <a:lstStyle/>
            <a:p>
              <a:endParaRPr lang="en-US"/>
            </a:p>
          </p:txBody>
        </p:sp>
        <p:sp>
          <p:nvSpPr>
            <p:cNvPr id="9" name="TextBox 9"/>
            <p:cNvSpPr txBox="1"/>
            <p:nvPr/>
          </p:nvSpPr>
          <p:spPr>
            <a:xfrm>
              <a:off x="0" y="-38100"/>
              <a:ext cx="1097066" cy="332644"/>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926746" y="3013904"/>
            <a:ext cx="4373269" cy="987431"/>
          </a:xfrm>
          <a:prstGeom prst="rect">
            <a:avLst/>
          </a:prstGeom>
        </p:spPr>
        <p:txBody>
          <a:bodyPr lIns="0" tIns="0" rIns="0" bIns="0" rtlCol="0" anchor="t">
            <a:spAutoFit/>
          </a:bodyPr>
          <a:lstStyle/>
          <a:p>
            <a:pPr algn="ctr">
              <a:lnSpc>
                <a:spcPts val="3850"/>
              </a:lnSpc>
            </a:pPr>
            <a:r>
              <a:rPr lang="en-US" sz="3500">
                <a:solidFill>
                  <a:srgbClr val="8CA9AD"/>
                </a:solidFill>
                <a:latin typeface="DM Sans Bold"/>
              </a:rPr>
              <a:t>PHUONG NGUYEN, CPA, MBA, CISA</a:t>
            </a:r>
          </a:p>
        </p:txBody>
      </p:sp>
      <p:sp>
        <p:nvSpPr>
          <p:cNvPr id="11" name="TextBox 11"/>
          <p:cNvSpPr txBox="1"/>
          <p:nvPr/>
        </p:nvSpPr>
        <p:spPr>
          <a:xfrm>
            <a:off x="1029819" y="4315660"/>
            <a:ext cx="4588119" cy="4152906"/>
          </a:xfrm>
          <a:prstGeom prst="rect">
            <a:avLst/>
          </a:prstGeom>
        </p:spPr>
        <p:txBody>
          <a:bodyPr lIns="0" tIns="0" rIns="0" bIns="0" rtlCol="0" anchor="t">
            <a:spAutoFit/>
          </a:bodyPr>
          <a:lstStyle/>
          <a:p>
            <a:pPr marL="647805" lvl="1" indent="-323903">
              <a:lnSpc>
                <a:spcPts val="3300"/>
              </a:lnSpc>
              <a:buFont typeface="Arial"/>
              <a:buChar char="•"/>
            </a:pPr>
            <a:r>
              <a:rPr lang="en-US" sz="3000">
                <a:solidFill>
                  <a:srgbClr val="FFFFFF"/>
                </a:solidFill>
                <a:latin typeface="DM Sans"/>
              </a:rPr>
              <a:t>Experienced consultant</a:t>
            </a:r>
          </a:p>
          <a:p>
            <a:pPr marL="647805" lvl="1" indent="-323903">
              <a:lnSpc>
                <a:spcPts val="3300"/>
              </a:lnSpc>
              <a:buFont typeface="Arial"/>
              <a:buChar char="•"/>
            </a:pPr>
            <a:r>
              <a:rPr lang="en-US" sz="3000">
                <a:solidFill>
                  <a:srgbClr val="FFFFFF"/>
                </a:solidFill>
                <a:latin typeface="DM Sans"/>
              </a:rPr>
              <a:t>Virtual advisory services</a:t>
            </a:r>
          </a:p>
          <a:p>
            <a:pPr marL="647805" lvl="1" indent="-323903">
              <a:lnSpc>
                <a:spcPts val="3300"/>
              </a:lnSpc>
              <a:buFont typeface="Arial"/>
              <a:buChar char="•"/>
            </a:pPr>
            <a:r>
              <a:rPr lang="en-US" sz="3000">
                <a:solidFill>
                  <a:srgbClr val="FFFFFF"/>
                </a:solidFill>
                <a:latin typeface="DM Sans"/>
              </a:rPr>
              <a:t>Flexible outside of business hours</a:t>
            </a:r>
          </a:p>
          <a:p>
            <a:pPr marL="626216" lvl="1" indent="-313108">
              <a:lnSpc>
                <a:spcPts val="3190"/>
              </a:lnSpc>
              <a:buFont typeface="Arial"/>
              <a:buChar char="•"/>
            </a:pPr>
            <a:r>
              <a:rPr lang="en-US" sz="2900">
                <a:solidFill>
                  <a:srgbClr val="FFFFFF"/>
                </a:solidFill>
                <a:latin typeface="DM Sans"/>
              </a:rPr>
              <a:t>Email: Phuong.Nguyen@proflexcpa.com</a:t>
            </a:r>
          </a:p>
          <a:p>
            <a:pPr algn="ctr">
              <a:lnSpc>
                <a:spcPts val="3300"/>
              </a:lnSpc>
            </a:pPr>
            <a:endParaRPr lang="en-US" sz="2900">
              <a:solidFill>
                <a:srgbClr val="FFFFFF"/>
              </a:solidFill>
              <a:latin typeface="DM Sans"/>
            </a:endParaRPr>
          </a:p>
        </p:txBody>
      </p:sp>
      <p:grpSp>
        <p:nvGrpSpPr>
          <p:cNvPr id="12" name="Group 12"/>
          <p:cNvGrpSpPr/>
          <p:nvPr/>
        </p:nvGrpSpPr>
        <p:grpSpPr>
          <a:xfrm>
            <a:off x="7062275" y="2882988"/>
            <a:ext cx="4165421" cy="1118347"/>
            <a:chOff x="0" y="0"/>
            <a:chExt cx="1097066" cy="294544"/>
          </a:xfrm>
        </p:grpSpPr>
        <p:sp>
          <p:nvSpPr>
            <p:cNvPr id="13" name="Freeform 13"/>
            <p:cNvSpPr/>
            <p:nvPr/>
          </p:nvSpPr>
          <p:spPr>
            <a:xfrm>
              <a:off x="0" y="0"/>
              <a:ext cx="1097066" cy="294544"/>
            </a:xfrm>
            <a:custGeom>
              <a:avLst/>
              <a:gdLst/>
              <a:ahLst/>
              <a:cxnLst/>
              <a:rect l="l" t="t" r="r" b="b"/>
              <a:pathLst>
                <a:path w="1097066" h="294544">
                  <a:moveTo>
                    <a:pt x="94789" y="0"/>
                  </a:moveTo>
                  <a:lnTo>
                    <a:pt x="1002276" y="0"/>
                  </a:lnTo>
                  <a:cubicBezTo>
                    <a:pt x="1027416" y="0"/>
                    <a:pt x="1051526" y="9987"/>
                    <a:pt x="1069302" y="27763"/>
                  </a:cubicBezTo>
                  <a:cubicBezTo>
                    <a:pt x="1087079" y="45540"/>
                    <a:pt x="1097066" y="69650"/>
                    <a:pt x="1097066" y="94789"/>
                  </a:cubicBezTo>
                  <a:lnTo>
                    <a:pt x="1097066" y="199755"/>
                  </a:lnTo>
                  <a:cubicBezTo>
                    <a:pt x="1097066" y="224894"/>
                    <a:pt x="1087079" y="249004"/>
                    <a:pt x="1069302" y="266781"/>
                  </a:cubicBezTo>
                  <a:cubicBezTo>
                    <a:pt x="1051526" y="284557"/>
                    <a:pt x="1027416" y="294544"/>
                    <a:pt x="1002276" y="294544"/>
                  </a:cubicBezTo>
                  <a:lnTo>
                    <a:pt x="94789" y="294544"/>
                  </a:lnTo>
                  <a:cubicBezTo>
                    <a:pt x="69650" y="294544"/>
                    <a:pt x="45540" y="284557"/>
                    <a:pt x="27763" y="266781"/>
                  </a:cubicBezTo>
                  <a:cubicBezTo>
                    <a:pt x="9987" y="249004"/>
                    <a:pt x="0" y="224894"/>
                    <a:pt x="0" y="199755"/>
                  </a:cubicBezTo>
                  <a:lnTo>
                    <a:pt x="0" y="94789"/>
                  </a:lnTo>
                  <a:cubicBezTo>
                    <a:pt x="0" y="69650"/>
                    <a:pt x="9987" y="45540"/>
                    <a:pt x="27763" y="27763"/>
                  </a:cubicBezTo>
                  <a:cubicBezTo>
                    <a:pt x="45540" y="9987"/>
                    <a:pt x="69650" y="0"/>
                    <a:pt x="94789" y="0"/>
                  </a:cubicBezTo>
                  <a:close/>
                </a:path>
              </a:pathLst>
            </a:custGeom>
            <a:solidFill>
              <a:srgbClr val="FFFFFF"/>
            </a:solidFill>
          </p:spPr>
          <p:txBody>
            <a:bodyPr/>
            <a:lstStyle/>
            <a:p>
              <a:endParaRPr lang="en-US"/>
            </a:p>
          </p:txBody>
        </p:sp>
        <p:sp>
          <p:nvSpPr>
            <p:cNvPr id="14" name="TextBox 14"/>
            <p:cNvSpPr txBox="1"/>
            <p:nvPr/>
          </p:nvSpPr>
          <p:spPr>
            <a:xfrm>
              <a:off x="0" y="-38100"/>
              <a:ext cx="1097066" cy="332644"/>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6957365" y="4315660"/>
            <a:ext cx="4588119" cy="2952756"/>
          </a:xfrm>
          <a:prstGeom prst="rect">
            <a:avLst/>
          </a:prstGeom>
        </p:spPr>
        <p:txBody>
          <a:bodyPr lIns="0" tIns="0" rIns="0" bIns="0" rtlCol="0" anchor="t">
            <a:spAutoFit/>
          </a:bodyPr>
          <a:lstStyle/>
          <a:p>
            <a:pPr marL="647805" lvl="1" indent="-323903">
              <a:lnSpc>
                <a:spcPts val="3300"/>
              </a:lnSpc>
              <a:buFont typeface="Arial"/>
              <a:buChar char="•"/>
            </a:pPr>
            <a:r>
              <a:rPr lang="en-US" sz="3000">
                <a:solidFill>
                  <a:srgbClr val="FFFFFF"/>
                </a:solidFill>
                <a:latin typeface="DM Sans"/>
              </a:rPr>
              <a:t>921 Genesee St, Rochester, NY 14611</a:t>
            </a:r>
          </a:p>
          <a:p>
            <a:pPr marL="1295611" lvl="2" indent="-431870">
              <a:lnSpc>
                <a:spcPts val="3300"/>
              </a:lnSpc>
              <a:buFont typeface="Arial"/>
              <a:buChar char="⚬"/>
            </a:pPr>
            <a:r>
              <a:rPr lang="en-US" sz="3000">
                <a:solidFill>
                  <a:srgbClr val="FFFFFF"/>
                </a:solidFill>
                <a:latin typeface="DM Sans"/>
              </a:rPr>
              <a:t>585-436-0763</a:t>
            </a:r>
          </a:p>
          <a:p>
            <a:pPr marL="647805" lvl="1" indent="-323903">
              <a:lnSpc>
                <a:spcPts val="3300"/>
              </a:lnSpc>
              <a:buFont typeface="Arial"/>
              <a:buChar char="•"/>
            </a:pPr>
            <a:r>
              <a:rPr lang="en-US" sz="3000">
                <a:solidFill>
                  <a:srgbClr val="FFFFFF"/>
                </a:solidFill>
                <a:latin typeface="DM Sans"/>
              </a:rPr>
              <a:t>1000 Hylan Dr, Rochester, NY 14623</a:t>
            </a:r>
          </a:p>
          <a:p>
            <a:pPr marL="1295611" lvl="2" indent="-431870">
              <a:lnSpc>
                <a:spcPts val="3300"/>
              </a:lnSpc>
              <a:buFont typeface="Arial"/>
              <a:buChar char="⚬"/>
            </a:pPr>
            <a:r>
              <a:rPr lang="en-US" sz="3000">
                <a:solidFill>
                  <a:srgbClr val="FFFFFF"/>
                </a:solidFill>
                <a:latin typeface="DM Sans"/>
              </a:rPr>
              <a:t>585-424-2320</a:t>
            </a:r>
          </a:p>
          <a:p>
            <a:pPr>
              <a:lnSpc>
                <a:spcPts val="3300"/>
              </a:lnSpc>
            </a:pPr>
            <a:endParaRPr lang="en-US" sz="3000">
              <a:solidFill>
                <a:srgbClr val="FFFFFF"/>
              </a:solidFill>
              <a:latin typeface="DM Sans"/>
            </a:endParaRPr>
          </a:p>
        </p:txBody>
      </p:sp>
      <p:sp>
        <p:nvSpPr>
          <p:cNvPr id="16" name="TextBox 16"/>
          <p:cNvSpPr txBox="1"/>
          <p:nvPr/>
        </p:nvSpPr>
        <p:spPr>
          <a:xfrm>
            <a:off x="12671181" y="4315660"/>
            <a:ext cx="4588119" cy="2952756"/>
          </a:xfrm>
          <a:prstGeom prst="rect">
            <a:avLst/>
          </a:prstGeom>
        </p:spPr>
        <p:txBody>
          <a:bodyPr lIns="0" tIns="0" rIns="0" bIns="0" rtlCol="0" anchor="t">
            <a:spAutoFit/>
          </a:bodyPr>
          <a:lstStyle/>
          <a:p>
            <a:pPr marL="647805" lvl="1" indent="-323903">
              <a:lnSpc>
                <a:spcPts val="3300"/>
              </a:lnSpc>
              <a:buFont typeface="Arial"/>
              <a:buChar char="•"/>
            </a:pPr>
            <a:r>
              <a:rPr lang="en-US" sz="3000">
                <a:solidFill>
                  <a:srgbClr val="FFFFFF"/>
                </a:solidFill>
                <a:latin typeface="DM Sans"/>
              </a:rPr>
              <a:t>Certified Public Accountants, LLC</a:t>
            </a:r>
          </a:p>
          <a:p>
            <a:pPr marL="647805" lvl="1" indent="-323903">
              <a:lnSpc>
                <a:spcPts val="3300"/>
              </a:lnSpc>
              <a:buFont typeface="Arial"/>
              <a:buChar char="•"/>
            </a:pPr>
            <a:r>
              <a:rPr lang="en-US" sz="3000">
                <a:solidFill>
                  <a:srgbClr val="FFFFFF"/>
                </a:solidFill>
                <a:latin typeface="DM Sans"/>
              </a:rPr>
              <a:t>1200 Jefferson Rd, Ste 300, Rochester, NY 14623</a:t>
            </a:r>
          </a:p>
          <a:p>
            <a:pPr marL="1295611" lvl="2" indent="-431870">
              <a:lnSpc>
                <a:spcPts val="3300"/>
              </a:lnSpc>
              <a:buFont typeface="Arial"/>
              <a:buChar char="⚬"/>
            </a:pPr>
            <a:r>
              <a:rPr lang="en-US" sz="3000">
                <a:solidFill>
                  <a:srgbClr val="FFFFFF"/>
                </a:solidFill>
                <a:latin typeface="DM Sans"/>
              </a:rPr>
              <a:t>585-292-1041</a:t>
            </a:r>
          </a:p>
          <a:p>
            <a:pPr>
              <a:lnSpc>
                <a:spcPts val="3300"/>
              </a:lnSpc>
            </a:pPr>
            <a:endParaRPr lang="en-US" sz="3000">
              <a:solidFill>
                <a:srgbClr val="FFFFFF"/>
              </a:solidFill>
              <a:latin typeface="DM Sans"/>
            </a:endParaRPr>
          </a:p>
        </p:txBody>
      </p:sp>
      <p:sp>
        <p:nvSpPr>
          <p:cNvPr id="17" name="Freeform 17"/>
          <p:cNvSpPr/>
          <p:nvPr/>
        </p:nvSpPr>
        <p:spPr>
          <a:xfrm>
            <a:off x="-4744879"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8" name="Group 18"/>
          <p:cNvGrpSpPr/>
          <p:nvPr/>
        </p:nvGrpSpPr>
        <p:grpSpPr>
          <a:xfrm>
            <a:off x="13093879" y="2882988"/>
            <a:ext cx="4165421" cy="1118347"/>
            <a:chOff x="0" y="0"/>
            <a:chExt cx="1097066" cy="294544"/>
          </a:xfrm>
        </p:grpSpPr>
        <p:sp>
          <p:nvSpPr>
            <p:cNvPr id="19" name="Freeform 19"/>
            <p:cNvSpPr/>
            <p:nvPr/>
          </p:nvSpPr>
          <p:spPr>
            <a:xfrm>
              <a:off x="0" y="0"/>
              <a:ext cx="1097066" cy="294544"/>
            </a:xfrm>
            <a:custGeom>
              <a:avLst/>
              <a:gdLst/>
              <a:ahLst/>
              <a:cxnLst/>
              <a:rect l="l" t="t" r="r" b="b"/>
              <a:pathLst>
                <a:path w="1097066" h="294544">
                  <a:moveTo>
                    <a:pt x="94789" y="0"/>
                  </a:moveTo>
                  <a:lnTo>
                    <a:pt x="1002276" y="0"/>
                  </a:lnTo>
                  <a:cubicBezTo>
                    <a:pt x="1027416" y="0"/>
                    <a:pt x="1051526" y="9987"/>
                    <a:pt x="1069302" y="27763"/>
                  </a:cubicBezTo>
                  <a:cubicBezTo>
                    <a:pt x="1087079" y="45540"/>
                    <a:pt x="1097066" y="69650"/>
                    <a:pt x="1097066" y="94789"/>
                  </a:cubicBezTo>
                  <a:lnTo>
                    <a:pt x="1097066" y="199755"/>
                  </a:lnTo>
                  <a:cubicBezTo>
                    <a:pt x="1097066" y="224894"/>
                    <a:pt x="1087079" y="249004"/>
                    <a:pt x="1069302" y="266781"/>
                  </a:cubicBezTo>
                  <a:cubicBezTo>
                    <a:pt x="1051526" y="284557"/>
                    <a:pt x="1027416" y="294544"/>
                    <a:pt x="1002276" y="294544"/>
                  </a:cubicBezTo>
                  <a:lnTo>
                    <a:pt x="94789" y="294544"/>
                  </a:lnTo>
                  <a:cubicBezTo>
                    <a:pt x="69650" y="294544"/>
                    <a:pt x="45540" y="284557"/>
                    <a:pt x="27763" y="266781"/>
                  </a:cubicBezTo>
                  <a:cubicBezTo>
                    <a:pt x="9987" y="249004"/>
                    <a:pt x="0" y="224894"/>
                    <a:pt x="0" y="199755"/>
                  </a:cubicBezTo>
                  <a:lnTo>
                    <a:pt x="0" y="94789"/>
                  </a:lnTo>
                  <a:cubicBezTo>
                    <a:pt x="0" y="69650"/>
                    <a:pt x="9987" y="45540"/>
                    <a:pt x="27763" y="27763"/>
                  </a:cubicBezTo>
                  <a:cubicBezTo>
                    <a:pt x="45540" y="9987"/>
                    <a:pt x="69650" y="0"/>
                    <a:pt x="94789" y="0"/>
                  </a:cubicBezTo>
                  <a:close/>
                </a:path>
              </a:pathLst>
            </a:custGeom>
            <a:solidFill>
              <a:srgbClr val="FFFFFF"/>
            </a:solidFill>
          </p:spPr>
          <p:txBody>
            <a:bodyPr/>
            <a:lstStyle/>
            <a:p>
              <a:endParaRPr lang="en-US"/>
            </a:p>
          </p:txBody>
        </p:sp>
        <p:sp>
          <p:nvSpPr>
            <p:cNvPr id="20" name="TextBox 20"/>
            <p:cNvSpPr txBox="1"/>
            <p:nvPr/>
          </p:nvSpPr>
          <p:spPr>
            <a:xfrm>
              <a:off x="0" y="-38100"/>
              <a:ext cx="1097066" cy="332644"/>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21"/>
          <p:cNvSpPr txBox="1"/>
          <p:nvPr/>
        </p:nvSpPr>
        <p:spPr>
          <a:xfrm>
            <a:off x="12989955" y="3013904"/>
            <a:ext cx="4373269" cy="987431"/>
          </a:xfrm>
          <a:prstGeom prst="rect">
            <a:avLst/>
          </a:prstGeom>
        </p:spPr>
        <p:txBody>
          <a:bodyPr lIns="0" tIns="0" rIns="0" bIns="0" rtlCol="0" anchor="t">
            <a:spAutoFit/>
          </a:bodyPr>
          <a:lstStyle/>
          <a:p>
            <a:pPr algn="ctr">
              <a:lnSpc>
                <a:spcPts val="3850"/>
              </a:lnSpc>
            </a:pPr>
            <a:r>
              <a:rPr lang="en-US" sz="3500">
                <a:solidFill>
                  <a:srgbClr val="8CA9AD"/>
                </a:solidFill>
                <a:latin typeface="DM Sans Bold"/>
              </a:rPr>
              <a:t>WELKER MOJSEJ &amp; DELVECCHIO</a:t>
            </a:r>
          </a:p>
        </p:txBody>
      </p:sp>
      <p:sp>
        <p:nvSpPr>
          <p:cNvPr id="22" name="TextBox 22"/>
          <p:cNvSpPr txBox="1"/>
          <p:nvPr/>
        </p:nvSpPr>
        <p:spPr>
          <a:xfrm>
            <a:off x="6957365" y="3256792"/>
            <a:ext cx="4373269" cy="501656"/>
          </a:xfrm>
          <a:prstGeom prst="rect">
            <a:avLst/>
          </a:prstGeom>
        </p:spPr>
        <p:txBody>
          <a:bodyPr lIns="0" tIns="0" rIns="0" bIns="0" rtlCol="0" anchor="t">
            <a:spAutoFit/>
          </a:bodyPr>
          <a:lstStyle/>
          <a:p>
            <a:pPr algn="ctr">
              <a:lnSpc>
                <a:spcPts val="3850"/>
              </a:lnSpc>
            </a:pPr>
            <a:r>
              <a:rPr lang="en-US" sz="3500">
                <a:solidFill>
                  <a:srgbClr val="8CA9AD"/>
                </a:solidFill>
                <a:latin typeface="DM Sans Bold"/>
              </a:rPr>
              <a:t>H&amp;R BLOCK</a:t>
            </a:r>
          </a:p>
        </p:txBody>
      </p:sp>
      <p:sp>
        <p:nvSpPr>
          <p:cNvPr id="23" name="TextBox 23"/>
          <p:cNvSpPr txBox="1"/>
          <p:nvPr/>
        </p:nvSpPr>
        <p:spPr>
          <a:xfrm>
            <a:off x="1028700" y="8459042"/>
            <a:ext cx="16230600" cy="692150"/>
          </a:xfrm>
          <a:prstGeom prst="rect">
            <a:avLst/>
          </a:prstGeom>
        </p:spPr>
        <p:txBody>
          <a:bodyPr lIns="0" tIns="0" rIns="0" bIns="0" rtlCol="0" anchor="t">
            <a:spAutoFit/>
          </a:bodyPr>
          <a:lstStyle/>
          <a:p>
            <a:pPr algn="ctr">
              <a:lnSpc>
                <a:spcPts val="2799"/>
              </a:lnSpc>
              <a:spcBef>
                <a:spcPct val="0"/>
              </a:spcBef>
            </a:pPr>
            <a:r>
              <a:rPr lang="en-US" sz="1999">
                <a:solidFill>
                  <a:srgbClr val="000000"/>
                </a:solidFill>
                <a:latin typeface="Canva Sans"/>
              </a:rPr>
              <a:t>This information is provided as a courtesy. The University of Rochester does not vouch for or vet the above services; it is not responsible for their advice or any outcomes, and individuals are responsible for making arrangements and negotiating payments.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43121" y="-8115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4744879"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1226589" y="3331817"/>
            <a:ext cx="7036579" cy="5614406"/>
            <a:chOff x="0" y="0"/>
            <a:chExt cx="1853255" cy="1478691"/>
          </a:xfrm>
        </p:grpSpPr>
        <p:sp>
          <p:nvSpPr>
            <p:cNvPr id="5" name="Freeform 5"/>
            <p:cNvSpPr/>
            <p:nvPr/>
          </p:nvSpPr>
          <p:spPr>
            <a:xfrm>
              <a:off x="0" y="0"/>
              <a:ext cx="1853255" cy="1478691"/>
            </a:xfrm>
            <a:custGeom>
              <a:avLst/>
              <a:gdLst/>
              <a:ahLst/>
              <a:cxnLst/>
              <a:rect l="l" t="t" r="r" b="b"/>
              <a:pathLst>
                <a:path w="1853255" h="1478691">
                  <a:moveTo>
                    <a:pt x="0" y="0"/>
                  </a:moveTo>
                  <a:lnTo>
                    <a:pt x="1853255" y="0"/>
                  </a:lnTo>
                  <a:lnTo>
                    <a:pt x="1853255" y="1478691"/>
                  </a:lnTo>
                  <a:lnTo>
                    <a:pt x="0" y="1478691"/>
                  </a:lnTo>
                  <a:close/>
                </a:path>
              </a:pathLst>
            </a:custGeom>
            <a:solidFill>
              <a:srgbClr val="FFFFFF"/>
            </a:solidFill>
            <a:ln w="38100" cap="sq">
              <a:solidFill>
                <a:srgbClr val="737373"/>
              </a:solidFill>
              <a:prstDash val="solid"/>
              <a:miter/>
            </a:ln>
          </p:spPr>
          <p:txBody>
            <a:bodyPr/>
            <a:lstStyle/>
            <a:p>
              <a:endParaRPr lang="en-US"/>
            </a:p>
          </p:txBody>
        </p:sp>
        <p:sp>
          <p:nvSpPr>
            <p:cNvPr id="6" name="TextBox 6"/>
            <p:cNvSpPr txBox="1"/>
            <p:nvPr/>
          </p:nvSpPr>
          <p:spPr>
            <a:xfrm>
              <a:off x="0" y="-38100"/>
              <a:ext cx="1853255" cy="1516791"/>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226589" y="645767"/>
            <a:ext cx="11094590" cy="2114550"/>
          </a:xfrm>
          <a:prstGeom prst="rect">
            <a:avLst/>
          </a:prstGeom>
        </p:spPr>
        <p:txBody>
          <a:bodyPr lIns="0" tIns="0" rIns="0" bIns="0" rtlCol="0" anchor="t">
            <a:spAutoFit/>
          </a:bodyPr>
          <a:lstStyle/>
          <a:p>
            <a:pPr>
              <a:lnSpc>
                <a:spcPts val="8250"/>
              </a:lnSpc>
            </a:pPr>
            <a:r>
              <a:rPr lang="en-US" sz="7500">
                <a:solidFill>
                  <a:srgbClr val="8CA9AD"/>
                </a:solidFill>
                <a:latin typeface="DM Sans Bold"/>
              </a:rPr>
              <a:t>OTHER OPTIONS FOR TAX FILING</a:t>
            </a:r>
          </a:p>
        </p:txBody>
      </p:sp>
      <p:grpSp>
        <p:nvGrpSpPr>
          <p:cNvPr id="8" name="Group 8"/>
          <p:cNvGrpSpPr/>
          <p:nvPr/>
        </p:nvGrpSpPr>
        <p:grpSpPr>
          <a:xfrm>
            <a:off x="10024832" y="3331817"/>
            <a:ext cx="7036579" cy="5614406"/>
            <a:chOff x="0" y="0"/>
            <a:chExt cx="1853255" cy="1478691"/>
          </a:xfrm>
        </p:grpSpPr>
        <p:sp>
          <p:nvSpPr>
            <p:cNvPr id="9" name="Freeform 9"/>
            <p:cNvSpPr/>
            <p:nvPr/>
          </p:nvSpPr>
          <p:spPr>
            <a:xfrm>
              <a:off x="0" y="0"/>
              <a:ext cx="1853255" cy="1478691"/>
            </a:xfrm>
            <a:custGeom>
              <a:avLst/>
              <a:gdLst/>
              <a:ahLst/>
              <a:cxnLst/>
              <a:rect l="l" t="t" r="r" b="b"/>
              <a:pathLst>
                <a:path w="1853255" h="1478691">
                  <a:moveTo>
                    <a:pt x="0" y="0"/>
                  </a:moveTo>
                  <a:lnTo>
                    <a:pt x="1853255" y="0"/>
                  </a:lnTo>
                  <a:lnTo>
                    <a:pt x="1853255" y="1478691"/>
                  </a:lnTo>
                  <a:lnTo>
                    <a:pt x="0" y="1478691"/>
                  </a:lnTo>
                  <a:close/>
                </a:path>
              </a:pathLst>
            </a:custGeom>
            <a:solidFill>
              <a:srgbClr val="FFFFFF"/>
            </a:solidFill>
            <a:ln w="38100" cap="sq">
              <a:solidFill>
                <a:srgbClr val="737373"/>
              </a:solidFill>
              <a:prstDash val="solid"/>
              <a:miter/>
            </a:ln>
          </p:spPr>
          <p:txBody>
            <a:bodyPr/>
            <a:lstStyle/>
            <a:p>
              <a:endParaRPr lang="en-US"/>
            </a:p>
          </p:txBody>
        </p:sp>
        <p:sp>
          <p:nvSpPr>
            <p:cNvPr id="10" name="TextBox 10"/>
            <p:cNvSpPr txBox="1"/>
            <p:nvPr/>
          </p:nvSpPr>
          <p:spPr>
            <a:xfrm>
              <a:off x="0" y="-38100"/>
              <a:ext cx="1853255" cy="1516791"/>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1205096" y="3567731"/>
            <a:ext cx="4676050" cy="987431"/>
          </a:xfrm>
          <a:prstGeom prst="rect">
            <a:avLst/>
          </a:prstGeom>
        </p:spPr>
        <p:txBody>
          <a:bodyPr lIns="0" tIns="0" rIns="0" bIns="0" rtlCol="0" anchor="t">
            <a:spAutoFit/>
          </a:bodyPr>
          <a:lstStyle/>
          <a:p>
            <a:pPr algn="ctr">
              <a:lnSpc>
                <a:spcPts val="3850"/>
              </a:lnSpc>
            </a:pPr>
            <a:r>
              <a:rPr lang="en-US" sz="3500">
                <a:solidFill>
                  <a:srgbClr val="737373"/>
                </a:solidFill>
                <a:latin typeface="DM Sans Bold"/>
              </a:rPr>
              <a:t>Complete and File Your Own Tax Forms</a:t>
            </a:r>
          </a:p>
        </p:txBody>
      </p:sp>
      <p:sp>
        <p:nvSpPr>
          <p:cNvPr id="12" name="TextBox 12"/>
          <p:cNvSpPr txBox="1"/>
          <p:nvPr/>
        </p:nvSpPr>
        <p:spPr>
          <a:xfrm>
            <a:off x="2499595" y="3620842"/>
            <a:ext cx="3727935" cy="501656"/>
          </a:xfrm>
          <a:prstGeom prst="rect">
            <a:avLst/>
          </a:prstGeom>
        </p:spPr>
        <p:txBody>
          <a:bodyPr lIns="0" tIns="0" rIns="0" bIns="0" rtlCol="0" anchor="t">
            <a:spAutoFit/>
          </a:bodyPr>
          <a:lstStyle/>
          <a:p>
            <a:pPr algn="ctr">
              <a:lnSpc>
                <a:spcPts val="3850"/>
              </a:lnSpc>
            </a:pPr>
            <a:r>
              <a:rPr lang="en-US" sz="3500">
                <a:solidFill>
                  <a:srgbClr val="737373"/>
                </a:solidFill>
                <a:latin typeface="DM Sans Bold"/>
              </a:rPr>
              <a:t>IRS Free File</a:t>
            </a:r>
          </a:p>
        </p:txBody>
      </p:sp>
      <p:sp>
        <p:nvSpPr>
          <p:cNvPr id="13" name="TextBox 13"/>
          <p:cNvSpPr txBox="1"/>
          <p:nvPr/>
        </p:nvSpPr>
        <p:spPr>
          <a:xfrm>
            <a:off x="10127756" y="5162550"/>
            <a:ext cx="6830731" cy="3098800"/>
          </a:xfrm>
          <a:prstGeom prst="rect">
            <a:avLst/>
          </a:prstGeom>
        </p:spPr>
        <p:txBody>
          <a:bodyPr lIns="0" tIns="0" rIns="0" bIns="0" rtlCol="0" anchor="t">
            <a:spAutoFit/>
          </a:bodyPr>
          <a:lstStyle/>
          <a:p>
            <a:pPr marL="539749" lvl="1" indent="-269875">
              <a:lnSpc>
                <a:spcPts val="2749"/>
              </a:lnSpc>
              <a:buFont typeface="Arial"/>
              <a:buChar char="•"/>
            </a:pPr>
            <a:r>
              <a:rPr lang="en-US" sz="2499">
                <a:solidFill>
                  <a:srgbClr val="737373"/>
                </a:solidFill>
                <a:latin typeface="DM Sans"/>
              </a:rPr>
              <a:t>Gather the forms and receipts that show the money you earned and the tax-deductible expenses you paid</a:t>
            </a:r>
          </a:p>
          <a:p>
            <a:pPr>
              <a:lnSpc>
                <a:spcPts val="2749"/>
              </a:lnSpc>
            </a:pPr>
            <a:endParaRPr lang="en-US" sz="2499">
              <a:solidFill>
                <a:srgbClr val="737373"/>
              </a:solidFill>
              <a:latin typeface="DM Sans"/>
            </a:endParaRPr>
          </a:p>
          <a:p>
            <a:pPr marL="539749" lvl="1" indent="-269875">
              <a:lnSpc>
                <a:spcPts val="2749"/>
              </a:lnSpc>
              <a:buFont typeface="Arial"/>
              <a:buChar char="•"/>
            </a:pPr>
            <a:r>
              <a:rPr lang="en-US" sz="2499">
                <a:solidFill>
                  <a:srgbClr val="737373"/>
                </a:solidFill>
                <a:latin typeface="DM Sans"/>
              </a:rPr>
              <a:t>The instruction sheet that prints with your tax return or forms will provide you with specific information regarding which documents should be included with your tax return.</a:t>
            </a:r>
          </a:p>
        </p:txBody>
      </p:sp>
      <p:sp>
        <p:nvSpPr>
          <p:cNvPr id="14" name="TextBox 14"/>
          <p:cNvSpPr txBox="1"/>
          <p:nvPr/>
        </p:nvSpPr>
        <p:spPr>
          <a:xfrm>
            <a:off x="1291321" y="4514365"/>
            <a:ext cx="6877036" cy="4127500"/>
          </a:xfrm>
          <a:prstGeom prst="rect">
            <a:avLst/>
          </a:prstGeom>
        </p:spPr>
        <p:txBody>
          <a:bodyPr lIns="0" tIns="0" rIns="0" bIns="0" rtlCol="0" anchor="t">
            <a:spAutoFit/>
          </a:bodyPr>
          <a:lstStyle/>
          <a:p>
            <a:pPr>
              <a:lnSpc>
                <a:spcPts val="2749"/>
              </a:lnSpc>
            </a:pPr>
            <a:r>
              <a:rPr lang="en-US" sz="2499">
                <a:solidFill>
                  <a:srgbClr val="737373"/>
                </a:solidFill>
                <a:latin typeface="DM Sans"/>
              </a:rPr>
              <a:t>Guided Tax Preparation (for Adjusted Gross Income $73,000 or less):</a:t>
            </a:r>
          </a:p>
          <a:p>
            <a:pPr>
              <a:lnSpc>
                <a:spcPts val="2749"/>
              </a:lnSpc>
            </a:pPr>
            <a:endParaRPr lang="en-US" sz="2499">
              <a:solidFill>
                <a:srgbClr val="737373"/>
              </a:solidFill>
              <a:latin typeface="DM Sans"/>
            </a:endParaRPr>
          </a:p>
          <a:p>
            <a:pPr marL="539749" lvl="1" indent="-269875">
              <a:lnSpc>
                <a:spcPts val="2749"/>
              </a:lnSpc>
              <a:buFont typeface="Arial"/>
              <a:buChar char="•"/>
            </a:pPr>
            <a:r>
              <a:rPr lang="en-US" sz="2499">
                <a:solidFill>
                  <a:srgbClr val="737373"/>
                </a:solidFill>
                <a:latin typeface="DM Sans"/>
              </a:rPr>
              <a:t>Free federal return if you qualify</a:t>
            </a:r>
          </a:p>
          <a:p>
            <a:pPr marL="539749" lvl="1" indent="-269875">
              <a:lnSpc>
                <a:spcPts val="2749"/>
              </a:lnSpc>
              <a:buFont typeface="Arial"/>
              <a:buChar char="•"/>
            </a:pPr>
            <a:r>
              <a:rPr lang="en-US" sz="2499">
                <a:solidFill>
                  <a:srgbClr val="737373"/>
                </a:solidFill>
                <a:latin typeface="DM Sans"/>
              </a:rPr>
              <a:t>Answer simple questions</a:t>
            </a:r>
          </a:p>
          <a:p>
            <a:pPr marL="539749" lvl="1" indent="-269875">
              <a:lnSpc>
                <a:spcPts val="2749"/>
              </a:lnSpc>
              <a:buFont typeface="Arial"/>
              <a:buChar char="•"/>
            </a:pPr>
            <a:r>
              <a:rPr lang="en-US" sz="2499">
                <a:solidFill>
                  <a:srgbClr val="737373"/>
                </a:solidFill>
                <a:latin typeface="DM Sans"/>
              </a:rPr>
              <a:t>Guided preparation does all the math</a:t>
            </a:r>
          </a:p>
          <a:p>
            <a:pPr marL="539749" lvl="1" indent="-269875">
              <a:lnSpc>
                <a:spcPts val="2749"/>
              </a:lnSpc>
              <a:buFont typeface="Arial"/>
              <a:buChar char="•"/>
            </a:pPr>
            <a:r>
              <a:rPr lang="en-US" sz="2499">
                <a:solidFill>
                  <a:srgbClr val="737373"/>
                </a:solidFill>
                <a:latin typeface="DM Sans"/>
              </a:rPr>
              <a:t>Tax filing done on an IRS partner site</a:t>
            </a:r>
          </a:p>
          <a:p>
            <a:pPr marL="539749" lvl="1" indent="-269875">
              <a:lnSpc>
                <a:spcPts val="2749"/>
              </a:lnSpc>
              <a:buFont typeface="Arial"/>
              <a:buChar char="•"/>
            </a:pPr>
            <a:r>
              <a:rPr lang="en-US" sz="2499">
                <a:solidFill>
                  <a:srgbClr val="737373"/>
                </a:solidFill>
                <a:latin typeface="DM Sans"/>
              </a:rPr>
              <a:t>Some state tax preparation and filing are free</a:t>
            </a:r>
          </a:p>
          <a:p>
            <a:pPr algn="ctr">
              <a:lnSpc>
                <a:spcPts val="2749"/>
              </a:lnSpc>
            </a:pPr>
            <a:endParaRPr lang="en-US" sz="2499">
              <a:solidFill>
                <a:srgbClr val="737373"/>
              </a:solidFill>
              <a:latin typeface="DM Sans"/>
            </a:endParaRPr>
          </a:p>
          <a:p>
            <a:pPr>
              <a:lnSpc>
                <a:spcPts val="2749"/>
              </a:lnSpc>
            </a:pPr>
            <a:r>
              <a:rPr lang="en-US" sz="2499" u="sng">
                <a:solidFill>
                  <a:srgbClr val="737373"/>
                </a:solidFill>
                <a:latin typeface="DM Sans"/>
                <a:hlinkClick r:id="rId4" tooltip="https://www.irs.gov/filing/free-file-do-your-federal-taxes-for-free"/>
              </a:rPr>
              <a:t>https://www.irs.gov/filing/free-file-do-your-federal-taxes-for-free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3963481" y="-952500"/>
            <a:ext cx="2177901" cy="3111287"/>
          </a:xfrm>
          <a:custGeom>
            <a:avLst/>
            <a:gdLst/>
            <a:ahLst/>
            <a:cxnLst/>
            <a:rect l="l" t="t" r="r" b="b"/>
            <a:pathLst>
              <a:path w="2177901" h="3111287">
                <a:moveTo>
                  <a:pt x="0" y="0"/>
                </a:moveTo>
                <a:lnTo>
                  <a:pt x="2177900" y="0"/>
                </a:lnTo>
                <a:lnTo>
                  <a:pt x="2177900" y="3111287"/>
                </a:lnTo>
                <a:lnTo>
                  <a:pt x="0" y="31112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2146619" y="8128213"/>
            <a:ext cx="2177901" cy="3111287"/>
          </a:xfrm>
          <a:custGeom>
            <a:avLst/>
            <a:gdLst/>
            <a:ahLst/>
            <a:cxnLst/>
            <a:rect l="l" t="t" r="r" b="b"/>
            <a:pathLst>
              <a:path w="2177901" h="3111287">
                <a:moveTo>
                  <a:pt x="0" y="0"/>
                </a:moveTo>
                <a:lnTo>
                  <a:pt x="2177900" y="0"/>
                </a:lnTo>
                <a:lnTo>
                  <a:pt x="2177900" y="3111287"/>
                </a:lnTo>
                <a:lnTo>
                  <a:pt x="0" y="31112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3963481" y="8128213"/>
            <a:ext cx="2177901" cy="3111287"/>
          </a:xfrm>
          <a:custGeom>
            <a:avLst/>
            <a:gdLst/>
            <a:ahLst/>
            <a:cxnLst/>
            <a:rect l="l" t="t" r="r" b="b"/>
            <a:pathLst>
              <a:path w="2177901" h="3111287">
                <a:moveTo>
                  <a:pt x="0" y="0"/>
                </a:moveTo>
                <a:lnTo>
                  <a:pt x="2177900" y="0"/>
                </a:lnTo>
                <a:lnTo>
                  <a:pt x="2177900" y="3111287"/>
                </a:lnTo>
                <a:lnTo>
                  <a:pt x="0" y="31112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a:off x="12146619" y="-952500"/>
            <a:ext cx="2177901" cy="3111287"/>
          </a:xfrm>
          <a:custGeom>
            <a:avLst/>
            <a:gdLst/>
            <a:ahLst/>
            <a:cxnLst/>
            <a:rect l="l" t="t" r="r" b="b"/>
            <a:pathLst>
              <a:path w="2177901" h="3111287">
                <a:moveTo>
                  <a:pt x="0" y="0"/>
                </a:moveTo>
                <a:lnTo>
                  <a:pt x="2177900" y="0"/>
                </a:lnTo>
                <a:lnTo>
                  <a:pt x="2177900" y="3111287"/>
                </a:lnTo>
                <a:lnTo>
                  <a:pt x="0" y="31112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6236511" y="-11227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7045442" y="9258300"/>
            <a:ext cx="9489757" cy="10287000"/>
          </a:xfrm>
          <a:custGeom>
            <a:avLst/>
            <a:gdLst/>
            <a:ahLst/>
            <a:cxnLst/>
            <a:rect l="l" t="t" r="r" b="b"/>
            <a:pathLst>
              <a:path w="9489757" h="10287000">
                <a:moveTo>
                  <a:pt x="0" y="0"/>
                </a:moveTo>
                <a:lnTo>
                  <a:pt x="9489757" y="0"/>
                </a:lnTo>
                <a:lnTo>
                  <a:pt x="9489757"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6987143" y="7407595"/>
            <a:ext cx="4313715" cy="2879405"/>
          </a:xfrm>
          <a:custGeom>
            <a:avLst/>
            <a:gdLst/>
            <a:ahLst/>
            <a:cxnLst/>
            <a:rect l="l" t="t" r="r" b="b"/>
            <a:pathLst>
              <a:path w="4313715" h="2879405">
                <a:moveTo>
                  <a:pt x="0" y="0"/>
                </a:moveTo>
                <a:lnTo>
                  <a:pt x="4313714" y="0"/>
                </a:lnTo>
                <a:lnTo>
                  <a:pt x="4313714" y="2879405"/>
                </a:lnTo>
                <a:lnTo>
                  <a:pt x="0" y="287940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2444315" y="2558837"/>
            <a:ext cx="5216232" cy="1695450"/>
          </a:xfrm>
          <a:prstGeom prst="rect">
            <a:avLst/>
          </a:prstGeom>
        </p:spPr>
        <p:txBody>
          <a:bodyPr lIns="0" tIns="0" rIns="0" bIns="0" rtlCol="0" anchor="t">
            <a:spAutoFit/>
          </a:bodyPr>
          <a:lstStyle/>
          <a:p>
            <a:pPr algn="ctr">
              <a:lnSpc>
                <a:spcPts val="3300"/>
              </a:lnSpc>
            </a:pPr>
            <a:r>
              <a:rPr lang="en-US" sz="3000">
                <a:solidFill>
                  <a:srgbClr val="737373"/>
                </a:solidFill>
                <a:latin typeface="DM Sans"/>
              </a:rPr>
              <a:t>Nonresident aliens using Sprintax can file federal taxes for free. You must pay for state tax filing</a:t>
            </a:r>
          </a:p>
        </p:txBody>
      </p:sp>
      <p:sp>
        <p:nvSpPr>
          <p:cNvPr id="10" name="TextBox 10"/>
          <p:cNvSpPr txBox="1"/>
          <p:nvPr/>
        </p:nvSpPr>
        <p:spPr>
          <a:xfrm>
            <a:off x="2444315" y="6664092"/>
            <a:ext cx="5216232" cy="438150"/>
          </a:xfrm>
          <a:prstGeom prst="rect">
            <a:avLst/>
          </a:prstGeom>
        </p:spPr>
        <p:txBody>
          <a:bodyPr lIns="0" tIns="0" rIns="0" bIns="0" rtlCol="0" anchor="t">
            <a:spAutoFit/>
          </a:bodyPr>
          <a:lstStyle/>
          <a:p>
            <a:pPr algn="ctr">
              <a:lnSpc>
                <a:spcPts val="3300"/>
              </a:lnSpc>
            </a:pPr>
            <a:r>
              <a:rPr lang="en-US" sz="3000">
                <a:solidFill>
                  <a:srgbClr val="737373"/>
                </a:solidFill>
                <a:latin typeface="DM Sans"/>
              </a:rPr>
              <a:t>You will need an SSN to E-file</a:t>
            </a:r>
          </a:p>
        </p:txBody>
      </p:sp>
      <p:sp>
        <p:nvSpPr>
          <p:cNvPr id="11" name="TextBox 11"/>
          <p:cNvSpPr txBox="1"/>
          <p:nvPr/>
        </p:nvSpPr>
        <p:spPr>
          <a:xfrm>
            <a:off x="10627453" y="2558837"/>
            <a:ext cx="5216232" cy="2114550"/>
          </a:xfrm>
          <a:prstGeom prst="rect">
            <a:avLst/>
          </a:prstGeom>
        </p:spPr>
        <p:txBody>
          <a:bodyPr lIns="0" tIns="0" rIns="0" bIns="0" rtlCol="0" anchor="t">
            <a:spAutoFit/>
          </a:bodyPr>
          <a:lstStyle/>
          <a:p>
            <a:pPr algn="ctr">
              <a:lnSpc>
                <a:spcPts val="3300"/>
              </a:lnSpc>
            </a:pPr>
            <a:r>
              <a:rPr lang="en-US" sz="3000">
                <a:solidFill>
                  <a:srgbClr val="737373"/>
                </a:solidFill>
                <a:latin typeface="DM Sans"/>
              </a:rPr>
              <a:t>You do not need a Social Security Number (SSN) or Individual Taxpayer Identification Number (ITIN) to file Form 8843</a:t>
            </a:r>
          </a:p>
        </p:txBody>
      </p:sp>
      <p:sp>
        <p:nvSpPr>
          <p:cNvPr id="12" name="TextBox 12"/>
          <p:cNvSpPr txBox="1"/>
          <p:nvPr/>
        </p:nvSpPr>
        <p:spPr>
          <a:xfrm>
            <a:off x="10627453" y="6683142"/>
            <a:ext cx="5216232" cy="857250"/>
          </a:xfrm>
          <a:prstGeom prst="rect">
            <a:avLst/>
          </a:prstGeom>
        </p:spPr>
        <p:txBody>
          <a:bodyPr lIns="0" tIns="0" rIns="0" bIns="0" rtlCol="0" anchor="t">
            <a:spAutoFit/>
          </a:bodyPr>
          <a:lstStyle/>
          <a:p>
            <a:pPr algn="ctr">
              <a:lnSpc>
                <a:spcPts val="3300"/>
              </a:lnSpc>
            </a:pPr>
            <a:r>
              <a:rPr lang="en-US" sz="3000">
                <a:solidFill>
                  <a:srgbClr val="737373"/>
                </a:solidFill>
                <a:latin typeface="DM Sans Bold"/>
              </a:rPr>
              <a:t>Filing deadline is Monday, April 15</a:t>
            </a:r>
          </a:p>
        </p:txBody>
      </p:sp>
      <p:sp>
        <p:nvSpPr>
          <p:cNvPr id="13" name="TextBox 13"/>
          <p:cNvSpPr txBox="1"/>
          <p:nvPr/>
        </p:nvSpPr>
        <p:spPr>
          <a:xfrm>
            <a:off x="2911897" y="4886642"/>
            <a:ext cx="12464207" cy="1101728"/>
          </a:xfrm>
          <a:prstGeom prst="rect">
            <a:avLst/>
          </a:prstGeom>
        </p:spPr>
        <p:txBody>
          <a:bodyPr lIns="0" tIns="0" rIns="0" bIns="0" rtlCol="0" anchor="t">
            <a:spAutoFit/>
          </a:bodyPr>
          <a:lstStyle/>
          <a:p>
            <a:pPr algn="ctr">
              <a:lnSpc>
                <a:spcPts val="9099"/>
              </a:lnSpc>
              <a:spcBef>
                <a:spcPct val="0"/>
              </a:spcBef>
            </a:pPr>
            <a:r>
              <a:rPr lang="en-US" sz="6499">
                <a:solidFill>
                  <a:srgbClr val="8CA9AD"/>
                </a:solidFill>
                <a:latin typeface="DM Sans Bold"/>
              </a:rPr>
              <a:t>IMPORTANT TAX INFORMATION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1822482" y="2292350"/>
            <a:ext cx="14643036" cy="920767"/>
          </a:xfrm>
          <a:prstGeom prst="rect">
            <a:avLst/>
          </a:prstGeom>
        </p:spPr>
        <p:txBody>
          <a:bodyPr lIns="0" tIns="0" rIns="0" bIns="0" rtlCol="0" anchor="t">
            <a:spAutoFit/>
          </a:bodyPr>
          <a:lstStyle/>
          <a:p>
            <a:pPr algn="ctr">
              <a:lnSpc>
                <a:spcPts val="7151"/>
              </a:lnSpc>
            </a:pPr>
            <a:r>
              <a:rPr lang="en-US" sz="6501">
                <a:solidFill>
                  <a:srgbClr val="FFFFFF"/>
                </a:solidFill>
                <a:latin typeface="DM Sans Bold"/>
              </a:rPr>
              <a:t>FREQUENTLY ASKED QUESTIONS</a:t>
            </a:r>
          </a:p>
        </p:txBody>
      </p:sp>
      <p:sp>
        <p:nvSpPr>
          <p:cNvPr id="3" name="Freeform 3"/>
          <p:cNvSpPr/>
          <p:nvPr/>
        </p:nvSpPr>
        <p:spPr>
          <a:xfrm>
            <a:off x="1028700" y="-11227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V="1">
            <a:off x="13156322" y="7153817"/>
            <a:ext cx="4102978" cy="3133183"/>
          </a:xfrm>
          <a:custGeom>
            <a:avLst/>
            <a:gdLst/>
            <a:ahLst/>
            <a:cxnLst/>
            <a:rect l="l" t="t" r="r" b="b"/>
            <a:pathLst>
              <a:path w="4102978" h="3133183">
                <a:moveTo>
                  <a:pt x="0" y="3133183"/>
                </a:moveTo>
                <a:lnTo>
                  <a:pt x="4102978" y="3133183"/>
                </a:lnTo>
                <a:lnTo>
                  <a:pt x="4102978" y="0"/>
                </a:lnTo>
                <a:lnTo>
                  <a:pt x="0" y="0"/>
                </a:lnTo>
                <a:lnTo>
                  <a:pt x="0" y="313318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2654722" y="3875539"/>
            <a:ext cx="12978557" cy="3569971"/>
          </a:xfrm>
          <a:prstGeom prst="rect">
            <a:avLst/>
          </a:prstGeom>
        </p:spPr>
        <p:txBody>
          <a:bodyPr lIns="0" tIns="0" rIns="0" bIns="0" rtlCol="0" anchor="t">
            <a:spAutoFit/>
          </a:bodyPr>
          <a:lstStyle/>
          <a:p>
            <a:pPr algn="ctr">
              <a:lnSpc>
                <a:spcPts val="4899"/>
              </a:lnSpc>
            </a:pPr>
            <a:r>
              <a:rPr lang="en-US" sz="3499">
                <a:solidFill>
                  <a:srgbClr val="FFFFFF"/>
                </a:solidFill>
                <a:latin typeface="DM Sans Bold"/>
              </a:rPr>
              <a:t>HOW CAN I FIND OUT MY TAX RESIDENCY STATUS?</a:t>
            </a:r>
          </a:p>
          <a:p>
            <a:pPr algn="ctr">
              <a:lnSpc>
                <a:spcPts val="4199"/>
              </a:lnSpc>
            </a:pPr>
            <a:endParaRPr lang="en-US" sz="3499">
              <a:solidFill>
                <a:srgbClr val="FFFFFF"/>
              </a:solidFill>
              <a:latin typeface="DM Sans Bold"/>
            </a:endParaRPr>
          </a:p>
          <a:p>
            <a:pPr marL="647694" lvl="1" indent="-323847" algn="ctr">
              <a:lnSpc>
                <a:spcPts val="4199"/>
              </a:lnSpc>
              <a:spcBef>
                <a:spcPct val="0"/>
              </a:spcBef>
              <a:buFont typeface="Arial"/>
              <a:buChar char="•"/>
            </a:pPr>
            <a:r>
              <a:rPr lang="en-US" sz="2999">
                <a:solidFill>
                  <a:srgbClr val="FFFFFF"/>
                </a:solidFill>
                <a:latin typeface="DM Sans"/>
              </a:rPr>
              <a:t>Your Sprintax Calculus Tax Summary will list your residency, as well as the timeframe when that category might change.</a:t>
            </a:r>
          </a:p>
          <a:p>
            <a:pPr marL="647694" lvl="1" indent="-323847" algn="ctr">
              <a:lnSpc>
                <a:spcPts val="4199"/>
              </a:lnSpc>
              <a:spcBef>
                <a:spcPct val="0"/>
              </a:spcBef>
              <a:buFont typeface="Arial"/>
              <a:buChar char="•"/>
            </a:pPr>
            <a:r>
              <a:rPr lang="en-US" sz="2999">
                <a:solidFill>
                  <a:srgbClr val="FFFFFF"/>
                </a:solidFill>
                <a:latin typeface="DM Sans"/>
              </a:rPr>
              <a:t> Sprintax tax preparation software will calculate your residency to support your compliance with tax requirements.</a:t>
            </a:r>
          </a:p>
          <a:p>
            <a:pPr algn="ctr">
              <a:lnSpc>
                <a:spcPts val="2659"/>
              </a:lnSpc>
              <a:spcBef>
                <a:spcPct val="0"/>
              </a:spcBef>
            </a:pPr>
            <a:endParaRPr lang="en-US" sz="2999">
              <a:solidFill>
                <a:srgbClr val="FFFFFF"/>
              </a:solidFill>
              <a:latin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1822482" y="2292350"/>
            <a:ext cx="14643036" cy="920767"/>
          </a:xfrm>
          <a:prstGeom prst="rect">
            <a:avLst/>
          </a:prstGeom>
        </p:spPr>
        <p:txBody>
          <a:bodyPr lIns="0" tIns="0" rIns="0" bIns="0" rtlCol="0" anchor="t">
            <a:spAutoFit/>
          </a:bodyPr>
          <a:lstStyle/>
          <a:p>
            <a:pPr algn="ctr">
              <a:lnSpc>
                <a:spcPts val="7151"/>
              </a:lnSpc>
            </a:pPr>
            <a:r>
              <a:rPr lang="en-US" sz="6501">
                <a:solidFill>
                  <a:srgbClr val="FFFFFF"/>
                </a:solidFill>
                <a:latin typeface="DM Sans Bold"/>
              </a:rPr>
              <a:t>FREQUENTLY ASKED QUESTIONS</a:t>
            </a:r>
          </a:p>
        </p:txBody>
      </p:sp>
      <p:sp>
        <p:nvSpPr>
          <p:cNvPr id="3" name="Freeform 3"/>
          <p:cNvSpPr/>
          <p:nvPr/>
        </p:nvSpPr>
        <p:spPr>
          <a:xfrm>
            <a:off x="1028700" y="-11227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V="1">
            <a:off x="13156322" y="7153817"/>
            <a:ext cx="4102978" cy="3133183"/>
          </a:xfrm>
          <a:custGeom>
            <a:avLst/>
            <a:gdLst/>
            <a:ahLst/>
            <a:cxnLst/>
            <a:rect l="l" t="t" r="r" b="b"/>
            <a:pathLst>
              <a:path w="4102978" h="3133183">
                <a:moveTo>
                  <a:pt x="0" y="3133183"/>
                </a:moveTo>
                <a:lnTo>
                  <a:pt x="4102978" y="3133183"/>
                </a:lnTo>
                <a:lnTo>
                  <a:pt x="4102978" y="0"/>
                </a:lnTo>
                <a:lnTo>
                  <a:pt x="0" y="0"/>
                </a:lnTo>
                <a:lnTo>
                  <a:pt x="0" y="313318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2654722" y="3875539"/>
            <a:ext cx="12978557" cy="2617471"/>
          </a:xfrm>
          <a:prstGeom prst="rect">
            <a:avLst/>
          </a:prstGeom>
        </p:spPr>
        <p:txBody>
          <a:bodyPr lIns="0" tIns="0" rIns="0" bIns="0" rtlCol="0" anchor="t">
            <a:spAutoFit/>
          </a:bodyPr>
          <a:lstStyle/>
          <a:p>
            <a:pPr algn="ctr">
              <a:lnSpc>
                <a:spcPts val="4899"/>
              </a:lnSpc>
            </a:pPr>
            <a:r>
              <a:rPr lang="en-US" sz="3499">
                <a:solidFill>
                  <a:srgbClr val="FFFFFF"/>
                </a:solidFill>
                <a:latin typeface="DM Sans Bold"/>
              </a:rPr>
              <a:t>IS FILING WITH SPRINTAX FREE?</a:t>
            </a:r>
          </a:p>
          <a:p>
            <a:pPr algn="ctr">
              <a:lnSpc>
                <a:spcPts val="4899"/>
              </a:lnSpc>
            </a:pPr>
            <a:endParaRPr lang="en-US" sz="3499">
              <a:solidFill>
                <a:srgbClr val="FFFFFF"/>
              </a:solidFill>
              <a:latin typeface="DM Sans Bold"/>
            </a:endParaRPr>
          </a:p>
          <a:p>
            <a:pPr algn="ctr">
              <a:lnSpc>
                <a:spcPts val="4199"/>
              </a:lnSpc>
              <a:spcBef>
                <a:spcPct val="0"/>
              </a:spcBef>
            </a:pPr>
            <a:r>
              <a:rPr lang="en-US" sz="2999">
                <a:solidFill>
                  <a:srgbClr val="FFFFFF"/>
                </a:solidFill>
                <a:latin typeface="DM Sans"/>
              </a:rPr>
              <a:t>Filing nonresident alien Federal taxes is free with use of the dedicated UR link. However, students must pay for individual State tax filing.</a:t>
            </a:r>
          </a:p>
          <a:p>
            <a:pPr algn="ctr">
              <a:lnSpc>
                <a:spcPts val="2659"/>
              </a:lnSpc>
              <a:spcBef>
                <a:spcPct val="0"/>
              </a:spcBef>
            </a:pPr>
            <a:endParaRPr lang="en-US" sz="2999">
              <a:solidFill>
                <a:srgbClr val="FFFFFF"/>
              </a:solidFill>
              <a:latin typeface="DM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1822482" y="2292350"/>
            <a:ext cx="14643036" cy="920767"/>
          </a:xfrm>
          <a:prstGeom prst="rect">
            <a:avLst/>
          </a:prstGeom>
        </p:spPr>
        <p:txBody>
          <a:bodyPr lIns="0" tIns="0" rIns="0" bIns="0" rtlCol="0" anchor="t">
            <a:spAutoFit/>
          </a:bodyPr>
          <a:lstStyle/>
          <a:p>
            <a:pPr algn="ctr">
              <a:lnSpc>
                <a:spcPts val="7151"/>
              </a:lnSpc>
            </a:pPr>
            <a:r>
              <a:rPr lang="en-US" sz="6501">
                <a:solidFill>
                  <a:srgbClr val="FFFFFF"/>
                </a:solidFill>
                <a:latin typeface="DM Sans Bold"/>
              </a:rPr>
              <a:t>FREQUENTLY ASKED QUESTIONS</a:t>
            </a:r>
          </a:p>
        </p:txBody>
      </p:sp>
      <p:sp>
        <p:nvSpPr>
          <p:cNvPr id="3" name="Freeform 3"/>
          <p:cNvSpPr/>
          <p:nvPr/>
        </p:nvSpPr>
        <p:spPr>
          <a:xfrm>
            <a:off x="1028700" y="-11227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V="1">
            <a:off x="13156322" y="7153817"/>
            <a:ext cx="4102978" cy="3133183"/>
          </a:xfrm>
          <a:custGeom>
            <a:avLst/>
            <a:gdLst/>
            <a:ahLst/>
            <a:cxnLst/>
            <a:rect l="l" t="t" r="r" b="b"/>
            <a:pathLst>
              <a:path w="4102978" h="3133183">
                <a:moveTo>
                  <a:pt x="0" y="3133183"/>
                </a:moveTo>
                <a:lnTo>
                  <a:pt x="4102978" y="3133183"/>
                </a:lnTo>
                <a:lnTo>
                  <a:pt x="4102978" y="0"/>
                </a:lnTo>
                <a:lnTo>
                  <a:pt x="0" y="0"/>
                </a:lnTo>
                <a:lnTo>
                  <a:pt x="0" y="313318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2654722" y="3875539"/>
            <a:ext cx="12978557" cy="3427096"/>
          </a:xfrm>
          <a:prstGeom prst="rect">
            <a:avLst/>
          </a:prstGeom>
        </p:spPr>
        <p:txBody>
          <a:bodyPr lIns="0" tIns="0" rIns="0" bIns="0" rtlCol="0" anchor="t">
            <a:spAutoFit/>
          </a:bodyPr>
          <a:lstStyle/>
          <a:p>
            <a:pPr algn="ctr">
              <a:lnSpc>
                <a:spcPts val="4899"/>
              </a:lnSpc>
            </a:pPr>
            <a:r>
              <a:rPr lang="en-US" sz="3499">
                <a:solidFill>
                  <a:srgbClr val="FFFFFF"/>
                </a:solidFill>
                <a:latin typeface="DM Sans Bold"/>
              </a:rPr>
              <a:t>CAN I USE SPRINTAX IF I AM A RESIDENT ALIEN?</a:t>
            </a:r>
          </a:p>
          <a:p>
            <a:pPr algn="ctr">
              <a:lnSpc>
                <a:spcPts val="4899"/>
              </a:lnSpc>
            </a:pPr>
            <a:endParaRPr lang="en-US" sz="3499">
              <a:solidFill>
                <a:srgbClr val="FFFFFF"/>
              </a:solidFill>
              <a:latin typeface="DM Sans Bold"/>
            </a:endParaRPr>
          </a:p>
          <a:p>
            <a:pPr algn="ctr">
              <a:lnSpc>
                <a:spcPts val="4899"/>
              </a:lnSpc>
              <a:spcBef>
                <a:spcPct val="0"/>
              </a:spcBef>
            </a:pPr>
            <a:r>
              <a:rPr lang="en-US" sz="3499">
                <a:solidFill>
                  <a:srgbClr val="FFFFFF"/>
                </a:solidFill>
                <a:latin typeface="DM Sans"/>
              </a:rPr>
              <a:t>Sorry, the answer is no. There are other resources available for students who are considered residents for tax purposes. Fees apply.</a:t>
            </a:r>
          </a:p>
          <a:p>
            <a:pPr algn="ctr">
              <a:lnSpc>
                <a:spcPts val="2659"/>
              </a:lnSpc>
              <a:spcBef>
                <a:spcPct val="0"/>
              </a:spcBef>
            </a:pPr>
            <a:endParaRPr lang="en-US" sz="3499">
              <a:solidFill>
                <a:srgbClr val="FFFFFF"/>
              </a:solidFill>
              <a:latin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1461658" y="7134225"/>
            <a:ext cx="5797642" cy="1825625"/>
          </a:xfrm>
          <a:prstGeom prst="rect">
            <a:avLst/>
          </a:prstGeom>
        </p:spPr>
        <p:txBody>
          <a:bodyPr lIns="0" tIns="0" rIns="0" bIns="0" rtlCol="0" anchor="t">
            <a:spAutoFit/>
          </a:bodyPr>
          <a:lstStyle/>
          <a:p>
            <a:pPr algn="r">
              <a:lnSpc>
                <a:spcPts val="7150"/>
              </a:lnSpc>
            </a:pPr>
            <a:r>
              <a:rPr lang="en-US" sz="6500">
                <a:solidFill>
                  <a:srgbClr val="8CA9AD"/>
                </a:solidFill>
                <a:latin typeface="DM Sans Bold"/>
              </a:rPr>
              <a:t>WHAT WE WILL COVER</a:t>
            </a:r>
          </a:p>
        </p:txBody>
      </p:sp>
      <p:sp>
        <p:nvSpPr>
          <p:cNvPr id="4" name="TextBox 4"/>
          <p:cNvSpPr txBox="1"/>
          <p:nvPr/>
        </p:nvSpPr>
        <p:spPr>
          <a:xfrm>
            <a:off x="4159671" y="1057275"/>
            <a:ext cx="6726444"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WHO HAS TO FILE</a:t>
            </a:r>
          </a:p>
        </p:txBody>
      </p:sp>
      <p:sp>
        <p:nvSpPr>
          <p:cNvPr id="5" name="TextBox 5"/>
          <p:cNvSpPr txBox="1"/>
          <p:nvPr/>
        </p:nvSpPr>
        <p:spPr>
          <a:xfrm>
            <a:off x="4159671" y="1926683"/>
            <a:ext cx="7674558"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SPRINTAX VS. SPRINTAX CALCULUS</a:t>
            </a:r>
          </a:p>
        </p:txBody>
      </p:sp>
      <p:sp>
        <p:nvSpPr>
          <p:cNvPr id="6" name="TextBox 6"/>
          <p:cNvSpPr txBox="1"/>
          <p:nvPr/>
        </p:nvSpPr>
        <p:spPr>
          <a:xfrm>
            <a:off x="2221259" y="2799820"/>
            <a:ext cx="1938412" cy="501650"/>
          </a:xfrm>
          <a:prstGeom prst="rect">
            <a:avLst/>
          </a:prstGeom>
        </p:spPr>
        <p:txBody>
          <a:bodyPr lIns="0" tIns="0" rIns="0" bIns="0" rtlCol="0" anchor="t">
            <a:spAutoFit/>
          </a:bodyPr>
          <a:lstStyle/>
          <a:p>
            <a:pPr>
              <a:lnSpc>
                <a:spcPts val="3850"/>
              </a:lnSpc>
            </a:pPr>
            <a:r>
              <a:rPr lang="en-US" sz="3500">
                <a:solidFill>
                  <a:srgbClr val="8CA9AD"/>
                </a:solidFill>
                <a:latin typeface="DM Sans Bold"/>
              </a:rPr>
              <a:t>3.</a:t>
            </a:r>
          </a:p>
        </p:txBody>
      </p:sp>
      <p:sp>
        <p:nvSpPr>
          <p:cNvPr id="7" name="TextBox 7"/>
          <p:cNvSpPr txBox="1"/>
          <p:nvPr/>
        </p:nvSpPr>
        <p:spPr>
          <a:xfrm>
            <a:off x="4159671" y="2799814"/>
            <a:ext cx="11672443"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TAX REPORTING FOR FELLOWSHIPS / ASSISTANTSHIPS</a:t>
            </a:r>
          </a:p>
        </p:txBody>
      </p:sp>
      <p:sp>
        <p:nvSpPr>
          <p:cNvPr id="8" name="TextBox 8"/>
          <p:cNvSpPr txBox="1"/>
          <p:nvPr/>
        </p:nvSpPr>
        <p:spPr>
          <a:xfrm>
            <a:off x="2221259" y="4546082"/>
            <a:ext cx="1938412" cy="501650"/>
          </a:xfrm>
          <a:prstGeom prst="rect">
            <a:avLst/>
          </a:prstGeom>
        </p:spPr>
        <p:txBody>
          <a:bodyPr lIns="0" tIns="0" rIns="0" bIns="0" rtlCol="0" anchor="t">
            <a:spAutoFit/>
          </a:bodyPr>
          <a:lstStyle/>
          <a:p>
            <a:pPr>
              <a:lnSpc>
                <a:spcPts val="3850"/>
              </a:lnSpc>
            </a:pPr>
            <a:r>
              <a:rPr lang="en-US" sz="3500">
                <a:solidFill>
                  <a:srgbClr val="8CA9AD"/>
                </a:solidFill>
                <a:latin typeface="DM Sans Bold"/>
              </a:rPr>
              <a:t>5.</a:t>
            </a:r>
          </a:p>
        </p:txBody>
      </p:sp>
      <p:sp>
        <p:nvSpPr>
          <p:cNvPr id="9" name="TextBox 9"/>
          <p:cNvSpPr txBox="1"/>
          <p:nvPr/>
        </p:nvSpPr>
        <p:spPr>
          <a:xfrm>
            <a:off x="4159671" y="3672945"/>
            <a:ext cx="12272915"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INDIVIDUAL TAXPAYER IDENTIFICATION NUMBER (ITIN)</a:t>
            </a:r>
          </a:p>
        </p:txBody>
      </p:sp>
      <p:sp>
        <p:nvSpPr>
          <p:cNvPr id="10" name="Freeform 10"/>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2221259" y="1926689"/>
            <a:ext cx="1938412" cy="501650"/>
          </a:xfrm>
          <a:prstGeom prst="rect">
            <a:avLst/>
          </a:prstGeom>
        </p:spPr>
        <p:txBody>
          <a:bodyPr lIns="0" tIns="0" rIns="0" bIns="0" rtlCol="0" anchor="t">
            <a:spAutoFit/>
          </a:bodyPr>
          <a:lstStyle/>
          <a:p>
            <a:pPr>
              <a:lnSpc>
                <a:spcPts val="3850"/>
              </a:lnSpc>
            </a:pPr>
            <a:r>
              <a:rPr lang="en-US" sz="3500">
                <a:solidFill>
                  <a:srgbClr val="8CA9AD"/>
                </a:solidFill>
                <a:latin typeface="DM Sans Bold"/>
              </a:rPr>
              <a:t>2.</a:t>
            </a:r>
          </a:p>
        </p:txBody>
      </p:sp>
      <p:sp>
        <p:nvSpPr>
          <p:cNvPr id="12" name="TextBox 12"/>
          <p:cNvSpPr txBox="1"/>
          <p:nvPr/>
        </p:nvSpPr>
        <p:spPr>
          <a:xfrm>
            <a:off x="2221259" y="1064942"/>
            <a:ext cx="1938412" cy="501650"/>
          </a:xfrm>
          <a:prstGeom prst="rect">
            <a:avLst/>
          </a:prstGeom>
        </p:spPr>
        <p:txBody>
          <a:bodyPr lIns="0" tIns="0" rIns="0" bIns="0" rtlCol="0" anchor="t">
            <a:spAutoFit/>
          </a:bodyPr>
          <a:lstStyle/>
          <a:p>
            <a:pPr>
              <a:lnSpc>
                <a:spcPts val="3850"/>
              </a:lnSpc>
            </a:pPr>
            <a:r>
              <a:rPr lang="en-US" sz="3500">
                <a:solidFill>
                  <a:srgbClr val="8CA9AD"/>
                </a:solidFill>
                <a:latin typeface="DM Sans Bold"/>
              </a:rPr>
              <a:t>1.</a:t>
            </a:r>
          </a:p>
        </p:txBody>
      </p:sp>
      <p:sp>
        <p:nvSpPr>
          <p:cNvPr id="13" name="TextBox 13"/>
          <p:cNvSpPr txBox="1"/>
          <p:nvPr/>
        </p:nvSpPr>
        <p:spPr>
          <a:xfrm>
            <a:off x="2221259" y="3672951"/>
            <a:ext cx="1938412" cy="501650"/>
          </a:xfrm>
          <a:prstGeom prst="rect">
            <a:avLst/>
          </a:prstGeom>
        </p:spPr>
        <p:txBody>
          <a:bodyPr lIns="0" tIns="0" rIns="0" bIns="0" rtlCol="0" anchor="t">
            <a:spAutoFit/>
          </a:bodyPr>
          <a:lstStyle/>
          <a:p>
            <a:pPr>
              <a:lnSpc>
                <a:spcPts val="3850"/>
              </a:lnSpc>
            </a:pPr>
            <a:r>
              <a:rPr lang="en-US" sz="3500">
                <a:solidFill>
                  <a:srgbClr val="8CA9AD"/>
                </a:solidFill>
                <a:latin typeface="DM Sans Bold"/>
              </a:rPr>
              <a:t>4.</a:t>
            </a:r>
          </a:p>
        </p:txBody>
      </p:sp>
      <p:sp>
        <p:nvSpPr>
          <p:cNvPr id="14" name="TextBox 14"/>
          <p:cNvSpPr txBox="1"/>
          <p:nvPr/>
        </p:nvSpPr>
        <p:spPr>
          <a:xfrm>
            <a:off x="2221259" y="5419213"/>
            <a:ext cx="1938412" cy="501650"/>
          </a:xfrm>
          <a:prstGeom prst="rect">
            <a:avLst/>
          </a:prstGeom>
        </p:spPr>
        <p:txBody>
          <a:bodyPr lIns="0" tIns="0" rIns="0" bIns="0" rtlCol="0" anchor="t">
            <a:spAutoFit/>
          </a:bodyPr>
          <a:lstStyle/>
          <a:p>
            <a:pPr>
              <a:lnSpc>
                <a:spcPts val="3850"/>
              </a:lnSpc>
            </a:pPr>
            <a:r>
              <a:rPr lang="en-US" sz="3500">
                <a:solidFill>
                  <a:srgbClr val="8CA9AD"/>
                </a:solidFill>
                <a:latin typeface="DM Sans Bold"/>
              </a:rPr>
              <a:t>6.</a:t>
            </a:r>
          </a:p>
        </p:txBody>
      </p:sp>
      <p:sp>
        <p:nvSpPr>
          <p:cNvPr id="15" name="TextBox 15"/>
          <p:cNvSpPr txBox="1"/>
          <p:nvPr/>
        </p:nvSpPr>
        <p:spPr>
          <a:xfrm>
            <a:off x="2221259" y="6292344"/>
            <a:ext cx="1938412" cy="501650"/>
          </a:xfrm>
          <a:prstGeom prst="rect">
            <a:avLst/>
          </a:prstGeom>
        </p:spPr>
        <p:txBody>
          <a:bodyPr lIns="0" tIns="0" rIns="0" bIns="0" rtlCol="0" anchor="t">
            <a:spAutoFit/>
          </a:bodyPr>
          <a:lstStyle/>
          <a:p>
            <a:pPr>
              <a:lnSpc>
                <a:spcPts val="3850"/>
              </a:lnSpc>
            </a:pPr>
            <a:r>
              <a:rPr lang="en-US" sz="3500">
                <a:solidFill>
                  <a:srgbClr val="8CA9AD"/>
                </a:solidFill>
                <a:latin typeface="DM Sans Bold"/>
              </a:rPr>
              <a:t>7.</a:t>
            </a:r>
          </a:p>
        </p:txBody>
      </p:sp>
      <p:sp>
        <p:nvSpPr>
          <p:cNvPr id="16" name="TextBox 16"/>
          <p:cNvSpPr txBox="1"/>
          <p:nvPr/>
        </p:nvSpPr>
        <p:spPr>
          <a:xfrm>
            <a:off x="2221259" y="7165475"/>
            <a:ext cx="1938412" cy="501650"/>
          </a:xfrm>
          <a:prstGeom prst="rect">
            <a:avLst/>
          </a:prstGeom>
        </p:spPr>
        <p:txBody>
          <a:bodyPr lIns="0" tIns="0" rIns="0" bIns="0" rtlCol="0" anchor="t">
            <a:spAutoFit/>
          </a:bodyPr>
          <a:lstStyle/>
          <a:p>
            <a:pPr>
              <a:lnSpc>
                <a:spcPts val="3850"/>
              </a:lnSpc>
            </a:pPr>
            <a:r>
              <a:rPr lang="en-US" sz="3500">
                <a:solidFill>
                  <a:srgbClr val="8CA9AD"/>
                </a:solidFill>
                <a:latin typeface="DM Sans Bold"/>
              </a:rPr>
              <a:t>8.</a:t>
            </a:r>
          </a:p>
        </p:txBody>
      </p:sp>
      <p:sp>
        <p:nvSpPr>
          <p:cNvPr id="17" name="TextBox 17"/>
          <p:cNvSpPr txBox="1"/>
          <p:nvPr/>
        </p:nvSpPr>
        <p:spPr>
          <a:xfrm>
            <a:off x="4159671" y="4546076"/>
            <a:ext cx="11672443"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FILING SUPPORT</a:t>
            </a:r>
          </a:p>
        </p:txBody>
      </p:sp>
      <p:sp>
        <p:nvSpPr>
          <p:cNvPr id="18" name="TextBox 18"/>
          <p:cNvSpPr txBox="1"/>
          <p:nvPr/>
        </p:nvSpPr>
        <p:spPr>
          <a:xfrm>
            <a:off x="4159671" y="5419207"/>
            <a:ext cx="7074086"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FREQUENTLY ASKED QUESTIONS</a:t>
            </a:r>
          </a:p>
        </p:txBody>
      </p:sp>
      <p:sp>
        <p:nvSpPr>
          <p:cNvPr id="19" name="TextBox 19"/>
          <p:cNvSpPr txBox="1"/>
          <p:nvPr/>
        </p:nvSpPr>
        <p:spPr>
          <a:xfrm>
            <a:off x="4159671" y="6292338"/>
            <a:ext cx="7074086"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CONTACT INFORMATION</a:t>
            </a:r>
          </a:p>
        </p:txBody>
      </p:sp>
      <p:sp>
        <p:nvSpPr>
          <p:cNvPr id="20" name="TextBox 20"/>
          <p:cNvSpPr txBox="1"/>
          <p:nvPr/>
        </p:nvSpPr>
        <p:spPr>
          <a:xfrm>
            <a:off x="4159671" y="7165469"/>
            <a:ext cx="7074086"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QUESTIONS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160719"/>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3156322" y="2434622"/>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a:grpSpLocks noChangeAspect="1"/>
          </p:cNvGrpSpPr>
          <p:nvPr/>
        </p:nvGrpSpPr>
        <p:grpSpPr>
          <a:xfrm>
            <a:off x="1772100" y="804827"/>
            <a:ext cx="1206496" cy="1206496"/>
            <a:chOff x="0" y="0"/>
            <a:chExt cx="13716000" cy="13716000"/>
          </a:xfrm>
        </p:grpSpPr>
        <p:sp>
          <p:nvSpPr>
            <p:cNvPr id="5" name="Freeform 5"/>
            <p:cNvSpPr/>
            <p:nvPr/>
          </p:nvSpPr>
          <p:spPr>
            <a:xfrm>
              <a:off x="-338714" y="-10990"/>
              <a:ext cx="14393428" cy="13737980"/>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6"/>
              <a:stretch>
                <a:fillRect l="-24852" r="-24852"/>
              </a:stretch>
            </a:blipFill>
          </p:spPr>
          <p:txBody>
            <a:bodyPr/>
            <a:lstStyle/>
            <a:p>
              <a:endParaRPr lang="en-US"/>
            </a:p>
          </p:txBody>
        </p:sp>
      </p:grpSp>
      <p:grpSp>
        <p:nvGrpSpPr>
          <p:cNvPr id="6" name="Group 6"/>
          <p:cNvGrpSpPr>
            <a:grpSpLocks noChangeAspect="1"/>
          </p:cNvGrpSpPr>
          <p:nvPr/>
        </p:nvGrpSpPr>
        <p:grpSpPr>
          <a:xfrm>
            <a:off x="1772100" y="4779919"/>
            <a:ext cx="1206496" cy="1206496"/>
            <a:chOff x="0" y="0"/>
            <a:chExt cx="13716000" cy="13716000"/>
          </a:xfrm>
        </p:grpSpPr>
        <p:sp>
          <p:nvSpPr>
            <p:cNvPr id="7" name="Freeform 7"/>
            <p:cNvSpPr/>
            <p:nvPr/>
          </p:nvSpPr>
          <p:spPr>
            <a:xfrm>
              <a:off x="-338714" y="-10990"/>
              <a:ext cx="14393428" cy="13737980"/>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7"/>
              <a:stretch>
                <a:fillRect l="-24993" r="-24993"/>
              </a:stretch>
            </a:blipFill>
          </p:spPr>
          <p:txBody>
            <a:bodyPr/>
            <a:lstStyle/>
            <a:p>
              <a:endParaRPr lang="en-US"/>
            </a:p>
          </p:txBody>
        </p:sp>
      </p:grpSp>
      <p:grpSp>
        <p:nvGrpSpPr>
          <p:cNvPr id="8" name="Group 8"/>
          <p:cNvGrpSpPr>
            <a:grpSpLocks noChangeAspect="1"/>
          </p:cNvGrpSpPr>
          <p:nvPr/>
        </p:nvGrpSpPr>
        <p:grpSpPr>
          <a:xfrm>
            <a:off x="1772100" y="2792373"/>
            <a:ext cx="1206496" cy="1206496"/>
            <a:chOff x="0" y="0"/>
            <a:chExt cx="13716000" cy="13716000"/>
          </a:xfrm>
        </p:grpSpPr>
        <p:sp>
          <p:nvSpPr>
            <p:cNvPr id="9" name="Freeform 9"/>
            <p:cNvSpPr/>
            <p:nvPr/>
          </p:nvSpPr>
          <p:spPr>
            <a:xfrm>
              <a:off x="-338714" y="-10990"/>
              <a:ext cx="14393428" cy="13737980"/>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8"/>
              <a:stretch>
                <a:fillRect l="-24712" r="-24712"/>
              </a:stretch>
            </a:blipFill>
          </p:spPr>
          <p:txBody>
            <a:bodyPr/>
            <a:lstStyle/>
            <a:p>
              <a:endParaRPr lang="en-US"/>
            </a:p>
          </p:txBody>
        </p:sp>
      </p:grpSp>
      <p:sp>
        <p:nvSpPr>
          <p:cNvPr id="10" name="TextBox 10"/>
          <p:cNvSpPr txBox="1"/>
          <p:nvPr/>
        </p:nvSpPr>
        <p:spPr>
          <a:xfrm>
            <a:off x="12273560" y="7879456"/>
            <a:ext cx="5500090" cy="1825625"/>
          </a:xfrm>
          <a:prstGeom prst="rect">
            <a:avLst/>
          </a:prstGeom>
        </p:spPr>
        <p:txBody>
          <a:bodyPr lIns="0" tIns="0" rIns="0" bIns="0" rtlCol="0" anchor="t">
            <a:spAutoFit/>
          </a:bodyPr>
          <a:lstStyle/>
          <a:p>
            <a:pPr algn="r">
              <a:lnSpc>
                <a:spcPts val="7150"/>
              </a:lnSpc>
            </a:pPr>
            <a:r>
              <a:rPr lang="en-US" sz="6500">
                <a:solidFill>
                  <a:srgbClr val="8CA9AD"/>
                </a:solidFill>
                <a:latin typeface="DM Sans Bold"/>
              </a:rPr>
              <a:t>TAX RESOURCES</a:t>
            </a:r>
          </a:p>
        </p:txBody>
      </p:sp>
      <p:sp>
        <p:nvSpPr>
          <p:cNvPr id="11" name="TextBox 11"/>
          <p:cNvSpPr txBox="1"/>
          <p:nvPr/>
        </p:nvSpPr>
        <p:spPr>
          <a:xfrm>
            <a:off x="3949880" y="2820948"/>
            <a:ext cx="5953371" cy="501656"/>
          </a:xfrm>
          <a:prstGeom prst="rect">
            <a:avLst/>
          </a:prstGeom>
        </p:spPr>
        <p:txBody>
          <a:bodyPr lIns="0" tIns="0" rIns="0" bIns="0" rtlCol="0" anchor="t">
            <a:spAutoFit/>
          </a:bodyPr>
          <a:lstStyle/>
          <a:p>
            <a:pPr>
              <a:lnSpc>
                <a:spcPts val="3850"/>
              </a:lnSpc>
            </a:pPr>
            <a:r>
              <a:rPr lang="en-US" sz="3500" u="sng">
                <a:solidFill>
                  <a:srgbClr val="8CA9AD"/>
                </a:solidFill>
                <a:latin typeface="DM Sans Bold"/>
                <a:hlinkClick r:id="rId9" tooltip="https://www.youtube.com/user/Sprintax/videos"/>
              </a:rPr>
              <a:t>Sprintax YouTube videos</a:t>
            </a:r>
          </a:p>
        </p:txBody>
      </p:sp>
      <p:sp>
        <p:nvSpPr>
          <p:cNvPr id="12" name="TextBox 12"/>
          <p:cNvSpPr txBox="1"/>
          <p:nvPr/>
        </p:nvSpPr>
        <p:spPr>
          <a:xfrm>
            <a:off x="3949880" y="6796040"/>
            <a:ext cx="5953371"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Payroll</a:t>
            </a:r>
          </a:p>
        </p:txBody>
      </p:sp>
      <p:sp>
        <p:nvSpPr>
          <p:cNvPr id="13" name="TextBox 13"/>
          <p:cNvSpPr txBox="1"/>
          <p:nvPr/>
        </p:nvSpPr>
        <p:spPr>
          <a:xfrm>
            <a:off x="3949880" y="1363633"/>
            <a:ext cx="5953371" cy="987431"/>
          </a:xfrm>
          <a:prstGeom prst="rect">
            <a:avLst/>
          </a:prstGeom>
        </p:spPr>
        <p:txBody>
          <a:bodyPr lIns="0" tIns="0" rIns="0" bIns="0" rtlCol="0" anchor="t">
            <a:spAutoFit/>
          </a:bodyPr>
          <a:lstStyle/>
          <a:p>
            <a:pPr>
              <a:lnSpc>
                <a:spcPts val="3850"/>
              </a:lnSpc>
            </a:pPr>
            <a:r>
              <a:rPr lang="en-US" sz="3500">
                <a:solidFill>
                  <a:srgbClr val="737373"/>
                </a:solidFill>
                <a:latin typeface="DM Sans"/>
              </a:rPr>
              <a:t>hello@sprintax.com for 24/7 live chat help</a:t>
            </a:r>
          </a:p>
        </p:txBody>
      </p:sp>
      <p:sp>
        <p:nvSpPr>
          <p:cNvPr id="14" name="TextBox 14"/>
          <p:cNvSpPr txBox="1"/>
          <p:nvPr/>
        </p:nvSpPr>
        <p:spPr>
          <a:xfrm>
            <a:off x="3949880" y="7333353"/>
            <a:ext cx="5953371" cy="987431"/>
          </a:xfrm>
          <a:prstGeom prst="rect">
            <a:avLst/>
          </a:prstGeom>
        </p:spPr>
        <p:txBody>
          <a:bodyPr lIns="0" tIns="0" rIns="0" bIns="0" rtlCol="0" anchor="t">
            <a:spAutoFit/>
          </a:bodyPr>
          <a:lstStyle/>
          <a:p>
            <a:pPr>
              <a:lnSpc>
                <a:spcPts val="3850"/>
              </a:lnSpc>
            </a:pPr>
            <a:r>
              <a:rPr lang="en-US" sz="3500">
                <a:solidFill>
                  <a:srgbClr val="737373"/>
                </a:solidFill>
                <a:latin typeface="DM Sans"/>
              </a:rPr>
              <a:t>FNPayroll@ur.rochester.edu for Payroll questions</a:t>
            </a:r>
          </a:p>
        </p:txBody>
      </p:sp>
      <p:sp>
        <p:nvSpPr>
          <p:cNvPr id="15" name="TextBox 15"/>
          <p:cNvSpPr txBox="1"/>
          <p:nvPr/>
        </p:nvSpPr>
        <p:spPr>
          <a:xfrm>
            <a:off x="3949880" y="4808494"/>
            <a:ext cx="5953371"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ISO</a:t>
            </a:r>
          </a:p>
        </p:txBody>
      </p:sp>
      <p:sp>
        <p:nvSpPr>
          <p:cNvPr id="16" name="TextBox 16"/>
          <p:cNvSpPr txBox="1"/>
          <p:nvPr/>
        </p:nvSpPr>
        <p:spPr>
          <a:xfrm>
            <a:off x="3949880" y="833402"/>
            <a:ext cx="5953371"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Sprintax</a:t>
            </a:r>
          </a:p>
        </p:txBody>
      </p:sp>
      <p:sp>
        <p:nvSpPr>
          <p:cNvPr id="17" name="TextBox 17"/>
          <p:cNvSpPr txBox="1"/>
          <p:nvPr/>
        </p:nvSpPr>
        <p:spPr>
          <a:xfrm>
            <a:off x="3949880" y="5338725"/>
            <a:ext cx="5953371" cy="987431"/>
          </a:xfrm>
          <a:prstGeom prst="rect">
            <a:avLst/>
          </a:prstGeom>
        </p:spPr>
        <p:txBody>
          <a:bodyPr lIns="0" tIns="0" rIns="0" bIns="0" rtlCol="0" anchor="t">
            <a:spAutoFit/>
          </a:bodyPr>
          <a:lstStyle/>
          <a:p>
            <a:pPr>
              <a:lnSpc>
                <a:spcPts val="3850"/>
              </a:lnSpc>
            </a:pPr>
            <a:r>
              <a:rPr lang="en-US" sz="3500">
                <a:solidFill>
                  <a:srgbClr val="737373"/>
                </a:solidFill>
                <a:latin typeface="DM Sans"/>
              </a:rPr>
              <a:t>tax@iso.rochester.edu for ISO questions</a:t>
            </a:r>
          </a:p>
        </p:txBody>
      </p:sp>
      <p:grpSp>
        <p:nvGrpSpPr>
          <p:cNvPr id="18" name="Group 18"/>
          <p:cNvGrpSpPr>
            <a:grpSpLocks noChangeAspect="1"/>
          </p:cNvGrpSpPr>
          <p:nvPr/>
        </p:nvGrpSpPr>
        <p:grpSpPr>
          <a:xfrm>
            <a:off x="1772100" y="6767465"/>
            <a:ext cx="1206496" cy="1206496"/>
            <a:chOff x="0" y="0"/>
            <a:chExt cx="13716000" cy="13716000"/>
          </a:xfrm>
        </p:grpSpPr>
        <p:sp>
          <p:nvSpPr>
            <p:cNvPr id="19" name="Freeform 19"/>
            <p:cNvSpPr/>
            <p:nvPr/>
          </p:nvSpPr>
          <p:spPr>
            <a:xfrm>
              <a:off x="-338714" y="-10990"/>
              <a:ext cx="14393428" cy="13737980"/>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10"/>
              <a:stretch>
                <a:fillRect l="-24712" r="-24712"/>
              </a:stretch>
            </a:blipFill>
          </p:spPr>
          <p:txBody>
            <a:bodyPr/>
            <a:lstStyle/>
            <a:p>
              <a:endParaRPr lang="en-US"/>
            </a:p>
          </p:txBody>
        </p:sp>
      </p:grpSp>
      <p:sp>
        <p:nvSpPr>
          <p:cNvPr id="20" name="TextBox 20"/>
          <p:cNvSpPr txBox="1"/>
          <p:nvPr/>
        </p:nvSpPr>
        <p:spPr>
          <a:xfrm>
            <a:off x="3949880" y="8787509"/>
            <a:ext cx="5953371"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IRS</a:t>
            </a:r>
          </a:p>
        </p:txBody>
      </p:sp>
      <p:grpSp>
        <p:nvGrpSpPr>
          <p:cNvPr id="21" name="Group 21"/>
          <p:cNvGrpSpPr>
            <a:grpSpLocks noChangeAspect="1"/>
          </p:cNvGrpSpPr>
          <p:nvPr/>
        </p:nvGrpSpPr>
        <p:grpSpPr>
          <a:xfrm>
            <a:off x="1772100" y="8758931"/>
            <a:ext cx="1206496" cy="1206496"/>
            <a:chOff x="0" y="0"/>
            <a:chExt cx="13716000" cy="13716000"/>
          </a:xfrm>
        </p:grpSpPr>
        <p:sp>
          <p:nvSpPr>
            <p:cNvPr id="22" name="Freeform 22"/>
            <p:cNvSpPr/>
            <p:nvPr/>
          </p:nvSpPr>
          <p:spPr>
            <a:xfrm>
              <a:off x="-338714" y="-10990"/>
              <a:ext cx="14393428" cy="13737980"/>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11"/>
              <a:stretch>
                <a:fillRect l="-24712" r="-24712"/>
              </a:stretch>
            </a:blipFill>
          </p:spPr>
          <p:txBody>
            <a:bodyPr/>
            <a:lstStyle/>
            <a:p>
              <a:endParaRPr lang="en-US"/>
            </a:p>
          </p:txBody>
        </p:sp>
      </p:grpSp>
      <p:sp>
        <p:nvSpPr>
          <p:cNvPr id="23" name="TextBox 23"/>
          <p:cNvSpPr txBox="1"/>
          <p:nvPr/>
        </p:nvSpPr>
        <p:spPr>
          <a:xfrm>
            <a:off x="3949880" y="9225653"/>
            <a:ext cx="5953371" cy="501656"/>
          </a:xfrm>
          <a:prstGeom prst="rect">
            <a:avLst/>
          </a:prstGeom>
        </p:spPr>
        <p:txBody>
          <a:bodyPr lIns="0" tIns="0" rIns="0" bIns="0" rtlCol="0" anchor="t">
            <a:spAutoFit/>
          </a:bodyPr>
          <a:lstStyle/>
          <a:p>
            <a:pPr>
              <a:lnSpc>
                <a:spcPts val="3850"/>
              </a:lnSpc>
            </a:pPr>
            <a:r>
              <a:rPr lang="en-US" sz="3500">
                <a:solidFill>
                  <a:srgbClr val="737373"/>
                </a:solidFill>
                <a:latin typeface="DM Sans"/>
              </a:rPr>
              <a:t>irs.gov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US"/>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767820" y="1406396"/>
            <a:ext cx="7571992" cy="2114550"/>
          </a:xfrm>
          <a:prstGeom prst="rect">
            <a:avLst/>
          </a:prstGeom>
        </p:spPr>
        <p:txBody>
          <a:bodyPr lIns="0" tIns="0" rIns="0" bIns="0" rtlCol="0" anchor="t">
            <a:spAutoFit/>
          </a:bodyPr>
          <a:lstStyle/>
          <a:p>
            <a:pPr algn="just">
              <a:lnSpc>
                <a:spcPts val="8250"/>
              </a:lnSpc>
            </a:pPr>
            <a:r>
              <a:rPr lang="en-US" sz="7500">
                <a:solidFill>
                  <a:srgbClr val="FFFFFF"/>
                </a:solidFill>
                <a:latin typeface="DM Sans Bold"/>
              </a:rPr>
              <a:t>SCAM AWARENESS</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7" name="Picture 7"/>
          <p:cNvPicPr>
            <a:picLocks noChangeAspect="1"/>
          </p:cNvPicPr>
          <p:nvPr>
            <a:videoFile r:link="rId1"/>
          </p:nvPr>
        </p:nvPicPr>
        <p:blipFill>
          <a:blip r:embed="rId5"/>
          <a:stretch>
            <a:fillRect/>
          </a:stretch>
        </p:blipFill>
        <p:spPr>
          <a:xfrm>
            <a:off x="4746015" y="3520946"/>
            <a:ext cx="8797106" cy="4948372"/>
          </a:xfrm>
          <a:prstGeom prst="rect">
            <a:avLst/>
          </a:prstGeom>
        </p:spPr>
      </p:pic>
      <p:sp>
        <p:nvSpPr>
          <p:cNvPr id="8" name="Freeform 8"/>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10"/>
          <p:cNvSpPr txBox="1"/>
          <p:nvPr/>
        </p:nvSpPr>
        <p:spPr>
          <a:xfrm>
            <a:off x="7721724" y="8677910"/>
            <a:ext cx="2844552" cy="580390"/>
          </a:xfrm>
          <a:prstGeom prst="rect">
            <a:avLst/>
          </a:prstGeom>
        </p:spPr>
        <p:txBody>
          <a:bodyPr lIns="0" tIns="0" rIns="0" bIns="0" rtlCol="0" anchor="t">
            <a:spAutoFit/>
          </a:bodyPr>
          <a:lstStyle/>
          <a:p>
            <a:pPr algn="ctr">
              <a:lnSpc>
                <a:spcPts val="4759"/>
              </a:lnSpc>
            </a:pPr>
            <a:r>
              <a:rPr lang="en-US" sz="3399" u="sng">
                <a:solidFill>
                  <a:srgbClr val="000000"/>
                </a:solidFill>
                <a:latin typeface="DM Sans"/>
                <a:hlinkClick r:id="rId10" tooltip="https://www.youtube.com/watch?v=0mKnNgFA-ms&amp;feature=youtu.be"/>
              </a:rPr>
              <a:t>Click to watch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US"/>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9724649" y="0"/>
            <a:ext cx="8563351" cy="10287000"/>
          </a:xfrm>
          <a:custGeom>
            <a:avLst/>
            <a:gdLst/>
            <a:ahLst/>
            <a:cxnLst/>
            <a:rect l="l" t="t" r="r" b="b"/>
            <a:pathLst>
              <a:path w="8563351" h="10287000">
                <a:moveTo>
                  <a:pt x="0" y="0"/>
                </a:moveTo>
                <a:lnTo>
                  <a:pt x="8563351" y="0"/>
                </a:lnTo>
                <a:lnTo>
                  <a:pt x="8563351" y="10287000"/>
                </a:lnTo>
                <a:lnTo>
                  <a:pt x="0" y="10287000"/>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767820" y="1406396"/>
            <a:ext cx="7571992" cy="2114550"/>
          </a:xfrm>
          <a:prstGeom prst="rect">
            <a:avLst/>
          </a:prstGeom>
        </p:spPr>
        <p:txBody>
          <a:bodyPr lIns="0" tIns="0" rIns="0" bIns="0" rtlCol="0" anchor="t">
            <a:spAutoFit/>
          </a:bodyPr>
          <a:lstStyle/>
          <a:p>
            <a:pPr algn="just">
              <a:lnSpc>
                <a:spcPts val="8250"/>
              </a:lnSpc>
            </a:pPr>
            <a:r>
              <a:rPr lang="en-US" sz="7500">
                <a:solidFill>
                  <a:srgbClr val="FFFFFF"/>
                </a:solidFill>
                <a:latin typeface="DM Sans Bold"/>
              </a:rPr>
              <a:t>SCAM AWARENESS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US"/>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4245946" y="3130544"/>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TextBox 8"/>
          <p:cNvSpPr txBox="1"/>
          <p:nvPr/>
        </p:nvSpPr>
        <p:spPr>
          <a:xfrm>
            <a:off x="9144000" y="4857744"/>
            <a:ext cx="5722116" cy="920755"/>
          </a:xfrm>
          <a:prstGeom prst="rect">
            <a:avLst/>
          </a:prstGeom>
        </p:spPr>
        <p:txBody>
          <a:bodyPr lIns="0" tIns="0" rIns="0" bIns="0" rtlCol="0" anchor="t">
            <a:spAutoFit/>
          </a:bodyPr>
          <a:lstStyle/>
          <a:p>
            <a:pPr algn="r">
              <a:lnSpc>
                <a:spcPts val="7150"/>
              </a:lnSpc>
            </a:pPr>
            <a:r>
              <a:rPr lang="en-US" sz="6500">
                <a:solidFill>
                  <a:srgbClr val="FFFFFF"/>
                </a:solidFill>
                <a:latin typeface="DM Sans Bold"/>
              </a:rPr>
              <a:t>Questions?</a:t>
            </a:r>
          </a:p>
        </p:txBody>
      </p:sp>
      <p:sp>
        <p:nvSpPr>
          <p:cNvPr id="9" name="Freeform 9"/>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0419457" y="6125117"/>
            <a:ext cx="5450085" cy="4161883"/>
          </a:xfrm>
          <a:custGeom>
            <a:avLst/>
            <a:gdLst/>
            <a:ahLst/>
            <a:cxnLst/>
            <a:rect l="l" t="t" r="r" b="b"/>
            <a:pathLst>
              <a:path w="5450085" h="4161883">
                <a:moveTo>
                  <a:pt x="0" y="0"/>
                </a:moveTo>
                <a:lnTo>
                  <a:pt x="5450086" y="0"/>
                </a:lnTo>
                <a:lnTo>
                  <a:pt x="5450086" y="4161883"/>
                </a:lnTo>
                <a:lnTo>
                  <a:pt x="0" y="4161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0800000">
            <a:off x="11061889" y="-806818"/>
            <a:ext cx="4165223" cy="5950318"/>
          </a:xfrm>
          <a:custGeom>
            <a:avLst/>
            <a:gdLst/>
            <a:ahLst/>
            <a:cxnLst/>
            <a:rect l="l" t="t" r="r" b="b"/>
            <a:pathLst>
              <a:path w="4165223" h="5950318">
                <a:moveTo>
                  <a:pt x="0" y="0"/>
                </a:moveTo>
                <a:lnTo>
                  <a:pt x="4165222" y="0"/>
                </a:lnTo>
                <a:lnTo>
                  <a:pt x="4165222" y="5950318"/>
                </a:lnTo>
                <a:lnTo>
                  <a:pt x="0" y="5950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1028700" y="1095375"/>
            <a:ext cx="8001000" cy="920755"/>
          </a:xfrm>
          <a:prstGeom prst="rect">
            <a:avLst/>
          </a:prstGeom>
        </p:spPr>
        <p:txBody>
          <a:bodyPr lIns="0" tIns="0" rIns="0" bIns="0" rtlCol="0" anchor="t">
            <a:spAutoFit/>
          </a:bodyPr>
          <a:lstStyle/>
          <a:p>
            <a:pPr>
              <a:lnSpc>
                <a:spcPts val="7150"/>
              </a:lnSpc>
            </a:pPr>
            <a:r>
              <a:rPr lang="en-US" sz="6500">
                <a:solidFill>
                  <a:srgbClr val="8CA9AD"/>
                </a:solidFill>
                <a:latin typeface="DM Sans Bold"/>
              </a:rPr>
              <a:t>WHO HAS TO FILE?</a:t>
            </a:r>
          </a:p>
        </p:txBody>
      </p:sp>
      <p:sp>
        <p:nvSpPr>
          <p:cNvPr id="5" name="TextBox 5"/>
          <p:cNvSpPr txBox="1"/>
          <p:nvPr/>
        </p:nvSpPr>
        <p:spPr>
          <a:xfrm>
            <a:off x="537129" y="2488151"/>
            <a:ext cx="8181441" cy="6149981"/>
          </a:xfrm>
          <a:prstGeom prst="rect">
            <a:avLst/>
          </a:prstGeom>
        </p:spPr>
        <p:txBody>
          <a:bodyPr lIns="0" tIns="0" rIns="0" bIns="0" rtlCol="0" anchor="t">
            <a:spAutoFit/>
          </a:bodyPr>
          <a:lstStyle/>
          <a:p>
            <a:pPr algn="ctr">
              <a:lnSpc>
                <a:spcPts val="3850"/>
              </a:lnSpc>
            </a:pPr>
            <a:r>
              <a:rPr lang="en-US" sz="3500">
                <a:solidFill>
                  <a:srgbClr val="737373"/>
                </a:solidFill>
                <a:latin typeface="DM Sans Bold"/>
              </a:rPr>
              <a:t>Anyone who was in the US during the 2023 calendar year.</a:t>
            </a:r>
          </a:p>
          <a:p>
            <a:pPr>
              <a:lnSpc>
                <a:spcPts val="3850"/>
              </a:lnSpc>
            </a:pPr>
            <a:r>
              <a:rPr lang="en-US" sz="3500">
                <a:solidFill>
                  <a:srgbClr val="737373"/>
                </a:solidFill>
                <a:latin typeface="DM Sans"/>
              </a:rPr>
              <a:t> </a:t>
            </a:r>
          </a:p>
          <a:p>
            <a:pPr marL="647805" lvl="1" indent="-323903">
              <a:lnSpc>
                <a:spcPts val="3300"/>
              </a:lnSpc>
              <a:buFont typeface="Arial"/>
              <a:buChar char="•"/>
            </a:pPr>
            <a:r>
              <a:rPr lang="en-US" sz="3000">
                <a:solidFill>
                  <a:srgbClr val="737373"/>
                </a:solidFill>
                <a:latin typeface="DM Sans"/>
              </a:rPr>
              <a:t>Every international student, scholar and employee has a tax filing requirement.</a:t>
            </a:r>
          </a:p>
          <a:p>
            <a:pPr>
              <a:lnSpc>
                <a:spcPts val="3300"/>
              </a:lnSpc>
            </a:pPr>
            <a:endParaRPr lang="en-US" sz="3000">
              <a:solidFill>
                <a:srgbClr val="737373"/>
              </a:solidFill>
              <a:latin typeface="DM Sans"/>
            </a:endParaRPr>
          </a:p>
          <a:p>
            <a:pPr marL="647805" lvl="1" indent="-323903">
              <a:lnSpc>
                <a:spcPts val="3300"/>
              </a:lnSpc>
              <a:buFont typeface="Arial"/>
              <a:buChar char="•"/>
            </a:pPr>
            <a:r>
              <a:rPr lang="en-US" sz="3000">
                <a:solidFill>
                  <a:srgbClr val="737373"/>
                </a:solidFill>
                <a:latin typeface="DM Sans"/>
              </a:rPr>
              <a:t>Even if you did not earn income, if you are a nonresident alien, you must file Form 8843.</a:t>
            </a:r>
          </a:p>
          <a:p>
            <a:pPr>
              <a:lnSpc>
                <a:spcPts val="3300"/>
              </a:lnSpc>
            </a:pPr>
            <a:endParaRPr lang="en-US" sz="3000">
              <a:solidFill>
                <a:srgbClr val="737373"/>
              </a:solidFill>
              <a:latin typeface="DM Sans"/>
            </a:endParaRPr>
          </a:p>
          <a:p>
            <a:pPr marL="647805" lvl="1" indent="-323903">
              <a:lnSpc>
                <a:spcPts val="3300"/>
              </a:lnSpc>
              <a:buFont typeface="Arial"/>
              <a:buChar char="•"/>
            </a:pPr>
            <a:r>
              <a:rPr lang="en-US" sz="3000">
                <a:solidFill>
                  <a:srgbClr val="737373"/>
                </a:solidFill>
                <a:latin typeface="DM Sans"/>
              </a:rPr>
              <a:t>Consequences for failing to complete your tax return could include denial of visa renewal.</a:t>
            </a:r>
          </a:p>
          <a:p>
            <a:pPr>
              <a:lnSpc>
                <a:spcPts val="3850"/>
              </a:lnSpc>
            </a:pPr>
            <a:endParaRPr lang="en-US" sz="3000">
              <a:solidFill>
                <a:srgbClr val="737373"/>
              </a:solidFill>
              <a:latin typeface="DM Sans"/>
            </a:endParaRPr>
          </a:p>
        </p:txBody>
      </p:sp>
      <p:sp>
        <p:nvSpPr>
          <p:cNvPr id="6" name="Freeform 6"/>
          <p:cNvSpPr/>
          <p:nvPr/>
        </p:nvSpPr>
        <p:spPr>
          <a:xfrm>
            <a:off x="9144000" y="2226915"/>
            <a:ext cx="8755226" cy="5833169"/>
          </a:xfrm>
          <a:custGeom>
            <a:avLst/>
            <a:gdLst/>
            <a:ahLst/>
            <a:cxnLst/>
            <a:rect l="l" t="t" r="r" b="b"/>
            <a:pathLst>
              <a:path w="8755226" h="5833169">
                <a:moveTo>
                  <a:pt x="0" y="0"/>
                </a:moveTo>
                <a:lnTo>
                  <a:pt x="8755226" y="0"/>
                </a:lnTo>
                <a:lnTo>
                  <a:pt x="8755226" y="5833170"/>
                </a:lnTo>
                <a:lnTo>
                  <a:pt x="0" y="5833170"/>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1563031" y="3049237"/>
            <a:ext cx="6726444" cy="1825630"/>
          </a:xfrm>
          <a:prstGeom prst="rect">
            <a:avLst/>
          </a:prstGeom>
        </p:spPr>
        <p:txBody>
          <a:bodyPr lIns="0" tIns="0" rIns="0" bIns="0" rtlCol="0" anchor="t">
            <a:spAutoFit/>
          </a:bodyPr>
          <a:lstStyle/>
          <a:p>
            <a:pPr>
              <a:lnSpc>
                <a:spcPts val="7150"/>
              </a:lnSpc>
            </a:pPr>
            <a:r>
              <a:rPr lang="en-US" sz="6500">
                <a:solidFill>
                  <a:srgbClr val="8CA9AD"/>
                </a:solidFill>
                <a:latin typeface="DM Sans Bold"/>
              </a:rPr>
              <a:t>SPRINTAX CALCULUS</a:t>
            </a:r>
          </a:p>
        </p:txBody>
      </p:sp>
      <p:sp>
        <p:nvSpPr>
          <p:cNvPr id="5" name="TextBox 5"/>
          <p:cNvSpPr txBox="1"/>
          <p:nvPr/>
        </p:nvSpPr>
        <p:spPr>
          <a:xfrm>
            <a:off x="9144000" y="1399523"/>
            <a:ext cx="6726444" cy="920755"/>
          </a:xfrm>
          <a:prstGeom prst="rect">
            <a:avLst/>
          </a:prstGeom>
        </p:spPr>
        <p:txBody>
          <a:bodyPr lIns="0" tIns="0" rIns="0" bIns="0" rtlCol="0" anchor="t">
            <a:spAutoFit/>
          </a:bodyPr>
          <a:lstStyle/>
          <a:p>
            <a:pPr algn="r">
              <a:lnSpc>
                <a:spcPts val="7150"/>
              </a:lnSpc>
            </a:pPr>
            <a:r>
              <a:rPr lang="en-US" sz="6500">
                <a:solidFill>
                  <a:srgbClr val="8CA9AD"/>
                </a:solidFill>
                <a:latin typeface="DM Sans Bold"/>
              </a:rPr>
              <a:t>SPRINTAX</a:t>
            </a:r>
          </a:p>
        </p:txBody>
      </p:sp>
      <p:grpSp>
        <p:nvGrpSpPr>
          <p:cNvPr id="6" name="Group 6"/>
          <p:cNvGrpSpPr/>
          <p:nvPr/>
        </p:nvGrpSpPr>
        <p:grpSpPr>
          <a:xfrm>
            <a:off x="1132577" y="4874867"/>
            <a:ext cx="6299197" cy="3954091"/>
            <a:chOff x="0" y="0"/>
            <a:chExt cx="11976735" cy="7517958"/>
          </a:xfrm>
        </p:grpSpPr>
        <p:sp>
          <p:nvSpPr>
            <p:cNvPr id="7" name="Freeform 7"/>
            <p:cNvSpPr/>
            <p:nvPr/>
          </p:nvSpPr>
          <p:spPr>
            <a:xfrm>
              <a:off x="0" y="0"/>
              <a:ext cx="11976735" cy="7517958"/>
            </a:xfrm>
            <a:custGeom>
              <a:avLst/>
              <a:gdLst/>
              <a:ahLst/>
              <a:cxnLst/>
              <a:rect l="l" t="t" r="r" b="b"/>
              <a:pathLst>
                <a:path w="11976735" h="7517958">
                  <a:moveTo>
                    <a:pt x="0" y="0"/>
                  </a:moveTo>
                  <a:lnTo>
                    <a:pt x="0" y="7517958"/>
                  </a:lnTo>
                  <a:lnTo>
                    <a:pt x="11976735" y="7517958"/>
                  </a:lnTo>
                  <a:lnTo>
                    <a:pt x="11976735" y="0"/>
                  </a:lnTo>
                  <a:lnTo>
                    <a:pt x="0" y="0"/>
                  </a:lnTo>
                  <a:close/>
                  <a:moveTo>
                    <a:pt x="11915775" y="7456998"/>
                  </a:moveTo>
                  <a:lnTo>
                    <a:pt x="59690" y="7456998"/>
                  </a:lnTo>
                  <a:lnTo>
                    <a:pt x="59690" y="59690"/>
                  </a:lnTo>
                  <a:lnTo>
                    <a:pt x="11915775" y="59690"/>
                  </a:lnTo>
                  <a:lnTo>
                    <a:pt x="11915775" y="7456998"/>
                  </a:lnTo>
                  <a:close/>
                </a:path>
              </a:pathLst>
            </a:custGeom>
            <a:solidFill>
              <a:srgbClr val="272727"/>
            </a:solidFill>
          </p:spPr>
          <p:txBody>
            <a:bodyPr/>
            <a:lstStyle/>
            <a:p>
              <a:endParaRPr lang="en-US"/>
            </a:p>
          </p:txBody>
        </p:sp>
      </p:grpSp>
      <p:sp>
        <p:nvSpPr>
          <p:cNvPr id="8" name="TextBox 8"/>
          <p:cNvSpPr txBox="1"/>
          <p:nvPr/>
        </p:nvSpPr>
        <p:spPr>
          <a:xfrm>
            <a:off x="1305490" y="5162550"/>
            <a:ext cx="5953371" cy="3790956"/>
          </a:xfrm>
          <a:prstGeom prst="rect">
            <a:avLst/>
          </a:prstGeom>
        </p:spPr>
        <p:txBody>
          <a:bodyPr lIns="0" tIns="0" rIns="0" bIns="0" rtlCol="0" anchor="t">
            <a:spAutoFit/>
          </a:bodyPr>
          <a:lstStyle/>
          <a:p>
            <a:pPr marL="647805" lvl="1" indent="-323903">
              <a:lnSpc>
                <a:spcPts val="3300"/>
              </a:lnSpc>
              <a:buFont typeface="Arial"/>
              <a:buChar char="•"/>
            </a:pPr>
            <a:r>
              <a:rPr lang="en-US" sz="3000">
                <a:solidFill>
                  <a:srgbClr val="737373"/>
                </a:solidFill>
                <a:latin typeface="DM Sans"/>
              </a:rPr>
              <a:t>Tax compliance software</a:t>
            </a:r>
          </a:p>
          <a:p>
            <a:pPr marL="647805" lvl="1" indent="-323903">
              <a:lnSpc>
                <a:spcPts val="3300"/>
              </a:lnSpc>
              <a:buFont typeface="Arial"/>
              <a:buChar char="•"/>
            </a:pPr>
            <a:r>
              <a:rPr lang="en-US" sz="3000">
                <a:solidFill>
                  <a:srgbClr val="737373"/>
                </a:solidFill>
                <a:latin typeface="DM Sans"/>
              </a:rPr>
              <a:t>Determines tax residency status, tax treaty benefits eligibility and appropriate tax withholding rates</a:t>
            </a:r>
          </a:p>
          <a:p>
            <a:pPr marL="647805" lvl="1" indent="-323903">
              <a:lnSpc>
                <a:spcPts val="3300"/>
              </a:lnSpc>
              <a:buFont typeface="Arial"/>
              <a:buChar char="•"/>
            </a:pPr>
            <a:r>
              <a:rPr lang="en-US" sz="3000">
                <a:solidFill>
                  <a:srgbClr val="737373"/>
                </a:solidFill>
                <a:latin typeface="DM Sans"/>
              </a:rPr>
              <a:t>Generates Form 1042-S, which you will need to file your tax return</a:t>
            </a:r>
          </a:p>
          <a:p>
            <a:pPr>
              <a:lnSpc>
                <a:spcPts val="3300"/>
              </a:lnSpc>
            </a:pPr>
            <a:endParaRPr lang="en-US" sz="3000">
              <a:solidFill>
                <a:srgbClr val="737373"/>
              </a:solidFill>
              <a:latin typeface="DM Sans"/>
            </a:endParaRPr>
          </a:p>
        </p:txBody>
      </p:sp>
      <p:grpSp>
        <p:nvGrpSpPr>
          <p:cNvPr id="9" name="Group 9"/>
          <p:cNvGrpSpPr/>
          <p:nvPr/>
        </p:nvGrpSpPr>
        <p:grpSpPr>
          <a:xfrm>
            <a:off x="9881218" y="2320278"/>
            <a:ext cx="6299197" cy="3480034"/>
            <a:chOff x="0" y="0"/>
            <a:chExt cx="11976735" cy="6616628"/>
          </a:xfrm>
        </p:grpSpPr>
        <p:sp>
          <p:nvSpPr>
            <p:cNvPr id="10" name="Freeform 10"/>
            <p:cNvSpPr/>
            <p:nvPr/>
          </p:nvSpPr>
          <p:spPr>
            <a:xfrm>
              <a:off x="0" y="0"/>
              <a:ext cx="11976735" cy="6616628"/>
            </a:xfrm>
            <a:custGeom>
              <a:avLst/>
              <a:gdLst/>
              <a:ahLst/>
              <a:cxnLst/>
              <a:rect l="l" t="t" r="r" b="b"/>
              <a:pathLst>
                <a:path w="11976735" h="6616628">
                  <a:moveTo>
                    <a:pt x="0" y="0"/>
                  </a:moveTo>
                  <a:lnTo>
                    <a:pt x="0" y="6616628"/>
                  </a:lnTo>
                  <a:lnTo>
                    <a:pt x="11976735" y="6616628"/>
                  </a:lnTo>
                  <a:lnTo>
                    <a:pt x="11976735" y="0"/>
                  </a:lnTo>
                  <a:lnTo>
                    <a:pt x="0" y="0"/>
                  </a:lnTo>
                  <a:close/>
                  <a:moveTo>
                    <a:pt x="11915775" y="6555667"/>
                  </a:moveTo>
                  <a:lnTo>
                    <a:pt x="59690" y="6555667"/>
                  </a:lnTo>
                  <a:lnTo>
                    <a:pt x="59690" y="59690"/>
                  </a:lnTo>
                  <a:lnTo>
                    <a:pt x="11915775" y="59690"/>
                  </a:lnTo>
                  <a:lnTo>
                    <a:pt x="11915775" y="6555667"/>
                  </a:lnTo>
                  <a:close/>
                </a:path>
              </a:pathLst>
            </a:custGeom>
            <a:solidFill>
              <a:srgbClr val="272727"/>
            </a:solidFill>
          </p:spPr>
          <p:txBody>
            <a:bodyPr/>
            <a:lstStyle/>
            <a:p>
              <a:endParaRPr lang="en-US"/>
            </a:p>
          </p:txBody>
        </p:sp>
      </p:grpSp>
      <p:sp>
        <p:nvSpPr>
          <p:cNvPr id="11" name="TextBox 11"/>
          <p:cNvSpPr txBox="1"/>
          <p:nvPr/>
        </p:nvSpPr>
        <p:spPr>
          <a:xfrm>
            <a:off x="9999279" y="2609335"/>
            <a:ext cx="6063076" cy="3365489"/>
          </a:xfrm>
          <a:prstGeom prst="rect">
            <a:avLst/>
          </a:prstGeom>
        </p:spPr>
        <p:txBody>
          <a:bodyPr lIns="0" tIns="0" rIns="0" bIns="0" rtlCol="0" anchor="t">
            <a:spAutoFit/>
          </a:bodyPr>
          <a:lstStyle/>
          <a:p>
            <a:pPr marL="647507" lvl="1" indent="-323754">
              <a:lnSpc>
                <a:spcPts val="3299"/>
              </a:lnSpc>
              <a:buFont typeface="Arial"/>
              <a:buChar char="•"/>
            </a:pPr>
            <a:r>
              <a:rPr lang="en-US" sz="2999">
                <a:solidFill>
                  <a:srgbClr val="737373"/>
                </a:solidFill>
                <a:latin typeface="DM Sans"/>
              </a:rPr>
              <a:t>Tax preparation software</a:t>
            </a:r>
          </a:p>
          <a:p>
            <a:pPr marL="647507" lvl="1" indent="-323754">
              <a:lnSpc>
                <a:spcPts val="3299"/>
              </a:lnSpc>
              <a:buFont typeface="Arial"/>
              <a:buChar char="•"/>
            </a:pPr>
            <a:r>
              <a:rPr lang="en-US" sz="2999">
                <a:solidFill>
                  <a:srgbClr val="737373"/>
                </a:solidFill>
                <a:latin typeface="DM Sans"/>
              </a:rPr>
              <a:t>Used by nonresident aliens to file taxes for the 2023 calendar year</a:t>
            </a:r>
          </a:p>
          <a:p>
            <a:pPr marL="647507" lvl="1" indent="-323754">
              <a:lnSpc>
                <a:spcPts val="3299"/>
              </a:lnSpc>
              <a:buFont typeface="Arial"/>
              <a:buChar char="•"/>
            </a:pPr>
            <a:r>
              <a:rPr lang="en-US" sz="2999">
                <a:solidFill>
                  <a:srgbClr val="737373"/>
                </a:solidFill>
                <a:latin typeface="DM Sans"/>
              </a:rPr>
              <a:t>Helps you determine if you will receive a refund or have to pay taxes</a:t>
            </a:r>
          </a:p>
          <a:p>
            <a:pPr>
              <a:lnSpc>
                <a:spcPts val="3849"/>
              </a:lnSpc>
            </a:pPr>
            <a:endParaRPr lang="en-US" sz="2999">
              <a:solidFill>
                <a:srgbClr val="737373"/>
              </a:solidFill>
              <a:latin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US"/>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07682" y="1452448"/>
            <a:ext cx="7571992" cy="1825625"/>
          </a:xfrm>
          <a:prstGeom prst="rect">
            <a:avLst/>
          </a:prstGeom>
        </p:spPr>
        <p:txBody>
          <a:bodyPr lIns="0" tIns="0" rIns="0" bIns="0" rtlCol="0" anchor="t">
            <a:spAutoFit/>
          </a:bodyPr>
          <a:lstStyle/>
          <a:p>
            <a:pPr algn="just">
              <a:lnSpc>
                <a:spcPts val="7150"/>
              </a:lnSpc>
            </a:pPr>
            <a:r>
              <a:rPr lang="en-US" sz="6500">
                <a:solidFill>
                  <a:srgbClr val="FFFFFF"/>
                </a:solidFill>
                <a:latin typeface="DM Sans Bold"/>
              </a:rPr>
              <a:t>SPRINTAX CALCULUS</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4265326" y="3681298"/>
            <a:ext cx="9757348" cy="987431"/>
          </a:xfrm>
          <a:prstGeom prst="rect">
            <a:avLst/>
          </a:prstGeom>
        </p:spPr>
        <p:txBody>
          <a:bodyPr lIns="0" tIns="0" rIns="0" bIns="0" rtlCol="0" anchor="t">
            <a:spAutoFit/>
          </a:bodyPr>
          <a:lstStyle/>
          <a:p>
            <a:pPr algn="ctr">
              <a:lnSpc>
                <a:spcPts val="3850"/>
              </a:lnSpc>
            </a:pPr>
            <a:r>
              <a:rPr lang="en-US" sz="3500">
                <a:solidFill>
                  <a:srgbClr val="000000"/>
                </a:solidFill>
                <a:latin typeface="DM Sans Bold"/>
              </a:rPr>
              <a:t>Who needs a Sprintax Calculus profile and where to find the link?</a:t>
            </a:r>
          </a:p>
        </p:txBody>
      </p:sp>
      <p:sp>
        <p:nvSpPr>
          <p:cNvPr id="9" name="Freeform 9"/>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1889818" y="4696320"/>
            <a:ext cx="11505828" cy="4791075"/>
          </a:xfrm>
          <a:prstGeom prst="rect">
            <a:avLst/>
          </a:prstGeom>
        </p:spPr>
        <p:txBody>
          <a:bodyPr lIns="0" tIns="0" rIns="0" bIns="0" rtlCol="0" anchor="t">
            <a:spAutoFit/>
          </a:bodyPr>
          <a:lstStyle/>
          <a:p>
            <a:pPr marL="647702" lvl="1" indent="-323851">
              <a:lnSpc>
                <a:spcPts val="4200"/>
              </a:lnSpc>
              <a:buFont typeface="Arial"/>
              <a:buChar char="•"/>
            </a:pPr>
            <a:r>
              <a:rPr lang="en-US" sz="3000">
                <a:solidFill>
                  <a:srgbClr val="000000"/>
                </a:solidFill>
                <a:latin typeface="DM Sans"/>
              </a:rPr>
              <a:t>Generally, all foreign nationals who receive payments from the University should complete a Sprintax Calculus profile</a:t>
            </a:r>
          </a:p>
          <a:p>
            <a:pPr marL="647702" lvl="1" indent="-323851">
              <a:lnSpc>
                <a:spcPts val="4200"/>
              </a:lnSpc>
              <a:spcBef>
                <a:spcPct val="0"/>
              </a:spcBef>
              <a:buFont typeface="Arial"/>
              <a:buChar char="•"/>
            </a:pPr>
            <a:r>
              <a:rPr lang="en-US" sz="3000">
                <a:solidFill>
                  <a:srgbClr val="000000"/>
                </a:solidFill>
                <a:latin typeface="DM Sans"/>
              </a:rPr>
              <a:t>You will receive an email invitation from noreply@sprintax.com with the subject line “Welcome to Sprintax Forms System”</a:t>
            </a:r>
          </a:p>
          <a:p>
            <a:pPr marL="647702" lvl="1" indent="-323851">
              <a:lnSpc>
                <a:spcPts val="4200"/>
              </a:lnSpc>
              <a:spcBef>
                <a:spcPct val="0"/>
              </a:spcBef>
              <a:buFont typeface="Arial"/>
              <a:buChar char="•"/>
            </a:pPr>
            <a:r>
              <a:rPr lang="en-US" sz="3000">
                <a:solidFill>
                  <a:srgbClr val="000000"/>
                </a:solidFill>
                <a:latin typeface="DM Sans"/>
              </a:rPr>
              <a:t>Activate your account and complete your Sprintax Calculus Forms</a:t>
            </a:r>
          </a:p>
          <a:p>
            <a:pPr marL="647702" lvl="1" indent="-323851">
              <a:lnSpc>
                <a:spcPts val="4200"/>
              </a:lnSpc>
              <a:spcBef>
                <a:spcPct val="0"/>
              </a:spcBef>
              <a:buFont typeface="Arial"/>
              <a:buChar char="•"/>
            </a:pPr>
            <a:r>
              <a:rPr lang="en-US" sz="3000">
                <a:solidFill>
                  <a:srgbClr val="000000"/>
                </a:solidFill>
                <a:latin typeface="DM Sans"/>
              </a:rPr>
              <a:t>Information about Sprintax Calculus is on the </a:t>
            </a:r>
            <a:r>
              <a:rPr lang="en-US" sz="3000" u="sng">
                <a:solidFill>
                  <a:srgbClr val="000000"/>
                </a:solidFill>
                <a:latin typeface="DM Sans"/>
                <a:hlinkClick r:id="rId8" tooltip="http://www.rochester.edu/payroll/foreign-students-faculty-and-staff/"/>
              </a:rPr>
              <a:t>Payroll Website</a:t>
            </a:r>
          </a:p>
          <a:p>
            <a:pPr algn="ctr">
              <a:lnSpc>
                <a:spcPts val="4200"/>
              </a:lnSpc>
              <a:spcBef>
                <a:spcPct val="0"/>
              </a:spcBef>
            </a:pPr>
            <a:endParaRPr lang="en-US" sz="3000" u="sng">
              <a:solidFill>
                <a:srgbClr val="000000"/>
              </a:solidFill>
              <a:latin typeface="DM Sans"/>
              <a:hlinkClick r:id="rId8" tooltip="http://www.rochester.edu/payroll/foreign-students-faculty-and-staff/"/>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Freeform 2"/>
          <p:cNvSpPr/>
          <p:nvPr/>
        </p:nvSpPr>
        <p:spPr>
          <a:xfrm>
            <a:off x="13156322" y="91642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4383419" y="404479"/>
            <a:ext cx="13123998" cy="1825625"/>
          </a:xfrm>
          <a:prstGeom prst="rect">
            <a:avLst/>
          </a:prstGeom>
        </p:spPr>
        <p:txBody>
          <a:bodyPr lIns="0" tIns="0" rIns="0" bIns="0" rtlCol="0" anchor="t">
            <a:spAutoFit/>
          </a:bodyPr>
          <a:lstStyle/>
          <a:p>
            <a:pPr algn="r">
              <a:lnSpc>
                <a:spcPts val="7150"/>
              </a:lnSpc>
            </a:pPr>
            <a:r>
              <a:rPr lang="en-US" sz="6500">
                <a:solidFill>
                  <a:srgbClr val="FFFFFF"/>
                </a:solidFill>
                <a:latin typeface="DM Sans Bold"/>
              </a:rPr>
              <a:t>TAX REPORTING FOR FELLOWSHIPS / ASSISTANTSHIPS</a:t>
            </a:r>
          </a:p>
        </p:txBody>
      </p:sp>
      <p:sp>
        <p:nvSpPr>
          <p:cNvPr id="5" name="TextBox 5"/>
          <p:cNvSpPr txBox="1"/>
          <p:nvPr/>
        </p:nvSpPr>
        <p:spPr>
          <a:xfrm>
            <a:off x="2981616" y="3569026"/>
            <a:ext cx="12324768" cy="6617970"/>
          </a:xfrm>
          <a:prstGeom prst="rect">
            <a:avLst/>
          </a:prstGeom>
        </p:spPr>
        <p:txBody>
          <a:bodyPr lIns="0" tIns="0" rIns="0" bIns="0" rtlCol="0" anchor="t">
            <a:spAutoFit/>
          </a:bodyPr>
          <a:lstStyle/>
          <a:p>
            <a:pPr algn="ctr">
              <a:lnSpc>
                <a:spcPts val="4899"/>
              </a:lnSpc>
              <a:spcBef>
                <a:spcPct val="0"/>
              </a:spcBef>
            </a:pPr>
            <a:r>
              <a:rPr lang="en-US" sz="3499">
                <a:solidFill>
                  <a:srgbClr val="000000"/>
                </a:solidFill>
                <a:latin typeface="Canva Sans Bold"/>
              </a:rPr>
              <a:t>Nonresident Aliens for Tax Purposes</a:t>
            </a:r>
          </a:p>
          <a:p>
            <a:pPr algn="ctr">
              <a:lnSpc>
                <a:spcPts val="3499"/>
              </a:lnSpc>
              <a:spcBef>
                <a:spcPct val="0"/>
              </a:spcBef>
            </a:pPr>
            <a:endParaRPr lang="en-US" sz="3499">
              <a:solidFill>
                <a:srgbClr val="000000"/>
              </a:solidFill>
              <a:latin typeface="Canva Sans Bold"/>
            </a:endParaRPr>
          </a:p>
          <a:p>
            <a:pPr marL="647697" lvl="1" indent="-323848">
              <a:lnSpc>
                <a:spcPts val="4199"/>
              </a:lnSpc>
              <a:spcBef>
                <a:spcPct val="0"/>
              </a:spcBef>
              <a:buFont typeface="Arial"/>
              <a:buChar char="•"/>
            </a:pPr>
            <a:r>
              <a:rPr lang="en-US" sz="2999">
                <a:solidFill>
                  <a:srgbClr val="000000"/>
                </a:solidFill>
                <a:latin typeface="Canva Sans"/>
              </a:rPr>
              <a:t>Withholding for Fellowships / Assistantships (position codes 6000 and 6002) depends on your eligibility for tax treaty benefits.</a:t>
            </a:r>
          </a:p>
          <a:p>
            <a:pPr marL="647697" lvl="1" indent="-323848">
              <a:lnSpc>
                <a:spcPts val="4199"/>
              </a:lnSpc>
              <a:spcBef>
                <a:spcPct val="0"/>
              </a:spcBef>
              <a:buFont typeface="Arial"/>
              <a:buChar char="•"/>
            </a:pPr>
            <a:r>
              <a:rPr lang="en-US" sz="2999">
                <a:solidFill>
                  <a:srgbClr val="000000"/>
                </a:solidFill>
                <a:latin typeface="Canva Sans"/>
              </a:rPr>
              <a:t>You must complete your Sprintax Calculus profile and upload the necessary documents.</a:t>
            </a:r>
          </a:p>
          <a:p>
            <a:pPr marL="647697" lvl="1" indent="-323848">
              <a:lnSpc>
                <a:spcPts val="4199"/>
              </a:lnSpc>
              <a:spcBef>
                <a:spcPct val="0"/>
              </a:spcBef>
              <a:buFont typeface="Arial"/>
              <a:buChar char="•"/>
            </a:pPr>
            <a:r>
              <a:rPr lang="en-US" sz="2999">
                <a:solidFill>
                  <a:srgbClr val="000000"/>
                </a:solidFill>
                <a:latin typeface="Canva Sans"/>
              </a:rPr>
              <a:t>To receive tax treaty benefits, you must have a Social Security Number (SSN) or Individual Taxpayer Identification Number (ITIN).</a:t>
            </a:r>
          </a:p>
          <a:p>
            <a:pPr marL="647697" lvl="1" indent="-323848">
              <a:lnSpc>
                <a:spcPts val="4199"/>
              </a:lnSpc>
              <a:spcBef>
                <a:spcPct val="0"/>
              </a:spcBef>
              <a:buFont typeface="Arial"/>
              <a:buChar char="•"/>
            </a:pPr>
            <a:r>
              <a:rPr lang="en-US" sz="2999">
                <a:solidFill>
                  <a:srgbClr val="000000"/>
                </a:solidFill>
                <a:latin typeface="Canva Sans"/>
              </a:rPr>
              <a:t>Federal income tax will be withheld if Sprintax Calculus is not completed or there is no tax treaty benefit.</a:t>
            </a:r>
          </a:p>
          <a:p>
            <a:pPr algn="ctr">
              <a:lnSpc>
                <a:spcPts val="2659"/>
              </a:lnSpc>
              <a:spcBef>
                <a:spcPct val="0"/>
              </a:spcBef>
            </a:pPr>
            <a:endParaRPr lang="en-US" sz="2999">
              <a:solidFill>
                <a:srgbClr val="000000"/>
              </a:solidFill>
              <a:latin typeface="Canv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Freeform 2"/>
          <p:cNvSpPr/>
          <p:nvPr/>
        </p:nvSpPr>
        <p:spPr>
          <a:xfrm>
            <a:off x="13156322" y="91642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820515" y="2126167"/>
            <a:ext cx="14884678" cy="8313420"/>
          </a:xfrm>
          <a:prstGeom prst="rect">
            <a:avLst/>
          </a:prstGeom>
        </p:spPr>
        <p:txBody>
          <a:bodyPr lIns="0" tIns="0" rIns="0" bIns="0" rtlCol="0" anchor="t">
            <a:spAutoFit/>
          </a:bodyPr>
          <a:lstStyle/>
          <a:p>
            <a:pPr algn="ctr">
              <a:lnSpc>
                <a:spcPts val="4899"/>
              </a:lnSpc>
              <a:spcBef>
                <a:spcPct val="0"/>
              </a:spcBef>
            </a:pPr>
            <a:r>
              <a:rPr lang="en-US" sz="3499">
                <a:solidFill>
                  <a:srgbClr val="000000"/>
                </a:solidFill>
                <a:latin typeface="Canva Sans Bold"/>
              </a:rPr>
              <a:t>Resident Aliens for Tax Purposes</a:t>
            </a:r>
          </a:p>
          <a:p>
            <a:pPr algn="ctr">
              <a:lnSpc>
                <a:spcPts val="3499"/>
              </a:lnSpc>
              <a:spcBef>
                <a:spcPct val="0"/>
              </a:spcBef>
            </a:pPr>
            <a:endParaRPr lang="en-US" sz="3499">
              <a:solidFill>
                <a:srgbClr val="000000"/>
              </a:solidFill>
              <a:latin typeface="Canva Sans Bold"/>
            </a:endParaRPr>
          </a:p>
          <a:p>
            <a:pPr marL="604518" lvl="1" indent="-302259">
              <a:lnSpc>
                <a:spcPts val="3919"/>
              </a:lnSpc>
              <a:spcBef>
                <a:spcPct val="0"/>
              </a:spcBef>
              <a:buFont typeface="Arial"/>
              <a:buChar char="•"/>
            </a:pPr>
            <a:r>
              <a:rPr lang="en-US" sz="2799">
                <a:solidFill>
                  <a:srgbClr val="000000"/>
                </a:solidFill>
                <a:latin typeface="Canva Sans"/>
              </a:rPr>
              <a:t>Fellowships / Assistantships (position codes 6000 and 6002) are not considered compensation for services (i.e. wages). These amounts are for your educational benefit (research or teaching requirements for your degree).</a:t>
            </a:r>
          </a:p>
          <a:p>
            <a:pPr marL="604518" lvl="1" indent="-302259">
              <a:lnSpc>
                <a:spcPts val="3919"/>
              </a:lnSpc>
              <a:spcBef>
                <a:spcPct val="0"/>
              </a:spcBef>
              <a:buFont typeface="Arial"/>
              <a:buChar char="•"/>
            </a:pPr>
            <a:r>
              <a:rPr lang="en-US" sz="2799">
                <a:solidFill>
                  <a:srgbClr val="000000"/>
                </a:solidFill>
                <a:latin typeface="Canva Sans"/>
              </a:rPr>
              <a:t>They are not taxable if used for qualified expenditure:</a:t>
            </a:r>
          </a:p>
          <a:p>
            <a:pPr marL="1209036" lvl="2" indent="-403012">
              <a:lnSpc>
                <a:spcPts val="3919"/>
              </a:lnSpc>
              <a:spcBef>
                <a:spcPct val="0"/>
              </a:spcBef>
              <a:buFont typeface="Arial"/>
              <a:buChar char="⚬"/>
            </a:pPr>
            <a:r>
              <a:rPr lang="en-US" sz="2799">
                <a:solidFill>
                  <a:srgbClr val="000000"/>
                </a:solidFill>
                <a:latin typeface="Canva Sans"/>
              </a:rPr>
              <a:t>tuition and fees</a:t>
            </a:r>
          </a:p>
          <a:p>
            <a:pPr marL="1209036" lvl="2" indent="-403012">
              <a:lnSpc>
                <a:spcPts val="3919"/>
              </a:lnSpc>
              <a:spcBef>
                <a:spcPct val="0"/>
              </a:spcBef>
              <a:buFont typeface="Arial"/>
              <a:buChar char="⚬"/>
            </a:pPr>
            <a:r>
              <a:rPr lang="en-US" sz="2799">
                <a:solidFill>
                  <a:srgbClr val="000000"/>
                </a:solidFill>
                <a:latin typeface="Canva Sans"/>
              </a:rPr>
              <a:t>books</a:t>
            </a:r>
          </a:p>
          <a:p>
            <a:pPr marL="1209036" lvl="2" indent="-403012">
              <a:lnSpc>
                <a:spcPts val="3919"/>
              </a:lnSpc>
              <a:spcBef>
                <a:spcPct val="0"/>
              </a:spcBef>
              <a:buFont typeface="Arial"/>
              <a:buChar char="⚬"/>
            </a:pPr>
            <a:r>
              <a:rPr lang="en-US" sz="2799">
                <a:solidFill>
                  <a:srgbClr val="000000"/>
                </a:solidFill>
                <a:latin typeface="Canva Sans"/>
              </a:rPr>
              <a:t>supplies and equipment required for courses</a:t>
            </a:r>
          </a:p>
          <a:p>
            <a:pPr marL="604518" lvl="1" indent="-302259">
              <a:lnSpc>
                <a:spcPts val="3919"/>
              </a:lnSpc>
              <a:spcBef>
                <a:spcPct val="0"/>
              </a:spcBef>
              <a:buFont typeface="Arial"/>
              <a:buChar char="•"/>
            </a:pPr>
            <a:r>
              <a:rPr lang="en-US" sz="2799">
                <a:solidFill>
                  <a:srgbClr val="000000"/>
                </a:solidFill>
                <a:latin typeface="Canva Sans"/>
              </a:rPr>
              <a:t>They are taxable if used for non-qualified expenditure, for example:</a:t>
            </a:r>
          </a:p>
          <a:p>
            <a:pPr marL="1209036" lvl="2" indent="-403012">
              <a:lnSpc>
                <a:spcPts val="3919"/>
              </a:lnSpc>
              <a:spcBef>
                <a:spcPct val="0"/>
              </a:spcBef>
              <a:buFont typeface="Arial"/>
              <a:buChar char="⚬"/>
            </a:pPr>
            <a:r>
              <a:rPr lang="en-US" sz="2799">
                <a:solidFill>
                  <a:srgbClr val="000000"/>
                </a:solidFill>
                <a:latin typeface="Canva Sans"/>
              </a:rPr>
              <a:t>room, board and other living expenses</a:t>
            </a:r>
          </a:p>
          <a:p>
            <a:pPr marL="1209036" lvl="2" indent="-403012">
              <a:lnSpc>
                <a:spcPts val="3919"/>
              </a:lnSpc>
              <a:spcBef>
                <a:spcPct val="0"/>
              </a:spcBef>
              <a:buFont typeface="Arial"/>
              <a:buChar char="⚬"/>
            </a:pPr>
            <a:r>
              <a:rPr lang="en-US" sz="2799">
                <a:solidFill>
                  <a:srgbClr val="000000"/>
                </a:solidFill>
                <a:latin typeface="Canva Sans"/>
              </a:rPr>
              <a:t>travel</a:t>
            </a:r>
          </a:p>
          <a:p>
            <a:pPr marL="1209036" lvl="2" indent="-403012">
              <a:lnSpc>
                <a:spcPts val="3919"/>
              </a:lnSpc>
              <a:spcBef>
                <a:spcPct val="0"/>
              </a:spcBef>
              <a:buFont typeface="Arial"/>
              <a:buChar char="⚬"/>
            </a:pPr>
            <a:r>
              <a:rPr lang="en-US" sz="2799">
                <a:solidFill>
                  <a:srgbClr val="000000"/>
                </a:solidFill>
                <a:latin typeface="Canva Sans"/>
              </a:rPr>
              <a:t>equipment not required as part of your education</a:t>
            </a:r>
          </a:p>
          <a:p>
            <a:pPr marL="604518" lvl="1" indent="-302259">
              <a:lnSpc>
                <a:spcPts val="3919"/>
              </a:lnSpc>
              <a:spcBef>
                <a:spcPct val="0"/>
              </a:spcBef>
              <a:buFont typeface="Arial"/>
              <a:buChar char="•"/>
            </a:pPr>
            <a:r>
              <a:rPr lang="en-US" sz="2799">
                <a:solidFill>
                  <a:srgbClr val="000000"/>
                </a:solidFill>
                <a:latin typeface="Canva Sans"/>
              </a:rPr>
              <a:t>Fellowships / Assistantships are not subject to income tax withholding.</a:t>
            </a:r>
          </a:p>
          <a:p>
            <a:pPr marL="604518" lvl="1" indent="-302259">
              <a:lnSpc>
                <a:spcPts val="3919"/>
              </a:lnSpc>
              <a:spcBef>
                <a:spcPct val="0"/>
              </a:spcBef>
              <a:buFont typeface="Arial"/>
              <a:buChar char="•"/>
            </a:pPr>
            <a:r>
              <a:rPr lang="en-US" sz="2799">
                <a:solidFill>
                  <a:srgbClr val="000000"/>
                </a:solidFill>
                <a:latin typeface="Canva Sans"/>
              </a:rPr>
              <a:t>You may be required to make estimated tax payments with the IRS and/or the NYS Dept of Tax (if you are a NY state resident).</a:t>
            </a:r>
          </a:p>
          <a:p>
            <a:pPr algn="ctr">
              <a:lnSpc>
                <a:spcPts val="2659"/>
              </a:lnSpc>
              <a:spcBef>
                <a:spcPct val="0"/>
              </a:spcBef>
            </a:pPr>
            <a:endParaRPr lang="en-US" sz="2799">
              <a:solidFill>
                <a:srgbClr val="000000"/>
              </a:solidFill>
              <a:latin typeface="Canva Sans"/>
            </a:endParaRPr>
          </a:p>
        </p:txBody>
      </p:sp>
      <p:sp>
        <p:nvSpPr>
          <p:cNvPr id="5" name="TextBox 5"/>
          <p:cNvSpPr txBox="1"/>
          <p:nvPr/>
        </p:nvSpPr>
        <p:spPr>
          <a:xfrm>
            <a:off x="4320211" y="183252"/>
            <a:ext cx="13123998" cy="1825625"/>
          </a:xfrm>
          <a:prstGeom prst="rect">
            <a:avLst/>
          </a:prstGeom>
        </p:spPr>
        <p:txBody>
          <a:bodyPr lIns="0" tIns="0" rIns="0" bIns="0" rtlCol="0" anchor="t">
            <a:spAutoFit/>
          </a:bodyPr>
          <a:lstStyle/>
          <a:p>
            <a:pPr algn="r">
              <a:lnSpc>
                <a:spcPts val="7150"/>
              </a:lnSpc>
            </a:pPr>
            <a:r>
              <a:rPr lang="en-US" sz="6500">
                <a:solidFill>
                  <a:srgbClr val="FFFFFF"/>
                </a:solidFill>
                <a:latin typeface="DM Sans Bold"/>
              </a:rPr>
              <a:t>TAX REPORTING FOR FELLOWSHIPS / ASSISTANTSHIPS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375787" y="1305269"/>
            <a:ext cx="15536426" cy="1825630"/>
          </a:xfrm>
          <a:prstGeom prst="rect">
            <a:avLst/>
          </a:prstGeom>
        </p:spPr>
        <p:txBody>
          <a:bodyPr lIns="0" tIns="0" rIns="0" bIns="0" rtlCol="0" anchor="t">
            <a:spAutoFit/>
          </a:bodyPr>
          <a:lstStyle/>
          <a:p>
            <a:pPr algn="ctr">
              <a:lnSpc>
                <a:spcPts val="7150"/>
              </a:lnSpc>
            </a:pPr>
            <a:r>
              <a:rPr lang="en-US" sz="6500">
                <a:solidFill>
                  <a:srgbClr val="FFFFFF"/>
                </a:solidFill>
                <a:latin typeface="DM Sans Bold"/>
              </a:rPr>
              <a:t>TAX DOCUMENTS YOU MAY RECEIVE FROM THE UNIVERSITY OF ROCHESTER</a:t>
            </a:r>
          </a:p>
        </p:txBody>
      </p:sp>
      <p:grpSp>
        <p:nvGrpSpPr>
          <p:cNvPr id="7" name="Group 7"/>
          <p:cNvGrpSpPr/>
          <p:nvPr/>
        </p:nvGrpSpPr>
        <p:grpSpPr>
          <a:xfrm>
            <a:off x="1486112" y="4035774"/>
            <a:ext cx="4812954" cy="4661704"/>
            <a:chOff x="0" y="0"/>
            <a:chExt cx="7869323" cy="7622026"/>
          </a:xfrm>
        </p:grpSpPr>
        <p:sp>
          <p:nvSpPr>
            <p:cNvPr id="8" name="Freeform 8"/>
            <p:cNvSpPr/>
            <p:nvPr/>
          </p:nvSpPr>
          <p:spPr>
            <a:xfrm>
              <a:off x="0" y="0"/>
              <a:ext cx="7869324" cy="7622025"/>
            </a:xfrm>
            <a:custGeom>
              <a:avLst/>
              <a:gdLst/>
              <a:ahLst/>
              <a:cxnLst/>
              <a:rect l="l" t="t" r="r" b="b"/>
              <a:pathLst>
                <a:path w="7869324" h="7622025">
                  <a:moveTo>
                    <a:pt x="0" y="0"/>
                  </a:moveTo>
                  <a:lnTo>
                    <a:pt x="0" y="7622025"/>
                  </a:lnTo>
                  <a:lnTo>
                    <a:pt x="7869324" y="7622025"/>
                  </a:lnTo>
                  <a:lnTo>
                    <a:pt x="7869324" y="0"/>
                  </a:lnTo>
                  <a:lnTo>
                    <a:pt x="0" y="0"/>
                  </a:lnTo>
                  <a:close/>
                  <a:moveTo>
                    <a:pt x="7808363" y="7561066"/>
                  </a:moveTo>
                  <a:lnTo>
                    <a:pt x="59690" y="7561066"/>
                  </a:lnTo>
                  <a:lnTo>
                    <a:pt x="59690" y="59690"/>
                  </a:lnTo>
                  <a:lnTo>
                    <a:pt x="7808363" y="59690"/>
                  </a:lnTo>
                  <a:lnTo>
                    <a:pt x="7808363" y="7561066"/>
                  </a:lnTo>
                  <a:close/>
                </a:path>
              </a:pathLst>
            </a:custGeom>
            <a:solidFill>
              <a:srgbClr val="FFFFFF"/>
            </a:solidFill>
          </p:spPr>
          <p:txBody>
            <a:bodyPr/>
            <a:lstStyle/>
            <a:p>
              <a:endParaRPr lang="en-US"/>
            </a:p>
          </p:txBody>
        </p:sp>
      </p:grpSp>
      <p:sp>
        <p:nvSpPr>
          <p:cNvPr id="9" name="TextBox 9"/>
          <p:cNvSpPr txBox="1"/>
          <p:nvPr/>
        </p:nvSpPr>
        <p:spPr>
          <a:xfrm>
            <a:off x="1703054" y="4156069"/>
            <a:ext cx="4373269" cy="838206"/>
          </a:xfrm>
          <a:prstGeom prst="rect">
            <a:avLst/>
          </a:prstGeom>
        </p:spPr>
        <p:txBody>
          <a:bodyPr lIns="0" tIns="0" rIns="0" bIns="0" rtlCol="0" anchor="t">
            <a:spAutoFit/>
          </a:bodyPr>
          <a:lstStyle/>
          <a:p>
            <a:pPr algn="ctr">
              <a:lnSpc>
                <a:spcPts val="3850"/>
              </a:lnSpc>
            </a:pPr>
            <a:r>
              <a:rPr lang="en-US" sz="3500">
                <a:solidFill>
                  <a:srgbClr val="FFFFFF"/>
                </a:solidFill>
                <a:latin typeface="DM Sans Bold"/>
              </a:rPr>
              <a:t>W-2</a:t>
            </a:r>
          </a:p>
          <a:p>
            <a:pPr algn="ctr">
              <a:lnSpc>
                <a:spcPts val="2750"/>
              </a:lnSpc>
            </a:pPr>
            <a:r>
              <a:rPr lang="en-US" sz="2500">
                <a:solidFill>
                  <a:srgbClr val="FFFFFF"/>
                </a:solidFill>
                <a:latin typeface="DM Sans Bold"/>
              </a:rPr>
              <a:t>WAGE AND TAX STATEMENT</a:t>
            </a:r>
          </a:p>
        </p:txBody>
      </p:sp>
      <p:sp>
        <p:nvSpPr>
          <p:cNvPr id="10" name="TextBox 10"/>
          <p:cNvSpPr txBox="1"/>
          <p:nvPr/>
        </p:nvSpPr>
        <p:spPr>
          <a:xfrm>
            <a:off x="1595629" y="6020062"/>
            <a:ext cx="4588119" cy="2070106"/>
          </a:xfrm>
          <a:prstGeom prst="rect">
            <a:avLst/>
          </a:prstGeom>
        </p:spPr>
        <p:txBody>
          <a:bodyPr lIns="0" tIns="0" rIns="0" bIns="0" rtlCol="0" anchor="t">
            <a:spAutoFit/>
          </a:bodyPr>
          <a:lstStyle/>
          <a:p>
            <a:pPr algn="ctr">
              <a:lnSpc>
                <a:spcPts val="2750"/>
              </a:lnSpc>
            </a:pPr>
            <a:r>
              <a:rPr lang="en-US" sz="2500">
                <a:solidFill>
                  <a:srgbClr val="FFFFFF"/>
                </a:solidFill>
                <a:latin typeface="DM Sans"/>
              </a:rPr>
              <a:t>Issued to employees of the University of Rochester, including students with on-campus employment or an add-on position (job codes 6004 and 6006).</a:t>
            </a:r>
          </a:p>
        </p:txBody>
      </p:sp>
      <p:sp>
        <p:nvSpPr>
          <p:cNvPr id="11" name="Freeform 11"/>
          <p:cNvSpPr/>
          <p:nvPr/>
        </p:nvSpPr>
        <p:spPr>
          <a:xfrm>
            <a:off x="-4744879"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2" name="Group 12"/>
          <p:cNvGrpSpPr/>
          <p:nvPr/>
        </p:nvGrpSpPr>
        <p:grpSpPr>
          <a:xfrm>
            <a:off x="6847848" y="4035774"/>
            <a:ext cx="4812954" cy="4668139"/>
            <a:chOff x="0" y="0"/>
            <a:chExt cx="7869323" cy="7632547"/>
          </a:xfrm>
        </p:grpSpPr>
        <p:sp>
          <p:nvSpPr>
            <p:cNvPr id="13" name="Freeform 13"/>
            <p:cNvSpPr/>
            <p:nvPr/>
          </p:nvSpPr>
          <p:spPr>
            <a:xfrm>
              <a:off x="0" y="0"/>
              <a:ext cx="7869324" cy="7632547"/>
            </a:xfrm>
            <a:custGeom>
              <a:avLst/>
              <a:gdLst/>
              <a:ahLst/>
              <a:cxnLst/>
              <a:rect l="l" t="t" r="r" b="b"/>
              <a:pathLst>
                <a:path w="7869324" h="7632547">
                  <a:moveTo>
                    <a:pt x="0" y="0"/>
                  </a:moveTo>
                  <a:lnTo>
                    <a:pt x="0" y="7632547"/>
                  </a:lnTo>
                  <a:lnTo>
                    <a:pt x="7869324" y="7632547"/>
                  </a:lnTo>
                  <a:lnTo>
                    <a:pt x="7869324" y="0"/>
                  </a:lnTo>
                  <a:lnTo>
                    <a:pt x="0" y="0"/>
                  </a:lnTo>
                  <a:close/>
                  <a:moveTo>
                    <a:pt x="7808363" y="7571587"/>
                  </a:moveTo>
                  <a:lnTo>
                    <a:pt x="59690" y="7571587"/>
                  </a:lnTo>
                  <a:lnTo>
                    <a:pt x="59690" y="59690"/>
                  </a:lnTo>
                  <a:lnTo>
                    <a:pt x="7808363" y="59690"/>
                  </a:lnTo>
                  <a:lnTo>
                    <a:pt x="7808363" y="7571587"/>
                  </a:lnTo>
                  <a:close/>
                </a:path>
              </a:pathLst>
            </a:custGeom>
            <a:solidFill>
              <a:srgbClr val="FFFFFF"/>
            </a:solidFill>
          </p:spPr>
          <p:txBody>
            <a:bodyPr/>
            <a:lstStyle/>
            <a:p>
              <a:endParaRPr lang="en-US"/>
            </a:p>
          </p:txBody>
        </p:sp>
      </p:grpSp>
      <p:sp>
        <p:nvSpPr>
          <p:cNvPr id="14" name="TextBox 14"/>
          <p:cNvSpPr txBox="1"/>
          <p:nvPr/>
        </p:nvSpPr>
        <p:spPr>
          <a:xfrm>
            <a:off x="7067690" y="4156069"/>
            <a:ext cx="4373269" cy="1524006"/>
          </a:xfrm>
          <a:prstGeom prst="rect">
            <a:avLst/>
          </a:prstGeom>
        </p:spPr>
        <p:txBody>
          <a:bodyPr lIns="0" tIns="0" rIns="0" bIns="0" rtlCol="0" anchor="t">
            <a:spAutoFit/>
          </a:bodyPr>
          <a:lstStyle/>
          <a:p>
            <a:pPr algn="ctr">
              <a:lnSpc>
                <a:spcPts val="3850"/>
              </a:lnSpc>
            </a:pPr>
            <a:r>
              <a:rPr lang="en-US" sz="3500">
                <a:solidFill>
                  <a:srgbClr val="FFFFFF"/>
                </a:solidFill>
                <a:latin typeface="DM Sans Bold"/>
              </a:rPr>
              <a:t>1042-S</a:t>
            </a:r>
          </a:p>
          <a:p>
            <a:pPr algn="ctr">
              <a:lnSpc>
                <a:spcPts val="2750"/>
              </a:lnSpc>
            </a:pPr>
            <a:r>
              <a:rPr lang="en-US" sz="2500">
                <a:solidFill>
                  <a:srgbClr val="FFFFFF"/>
                </a:solidFill>
                <a:latin typeface="DM Sans Bold"/>
              </a:rPr>
              <a:t>FOREIGN PERSON'S U.S. SOURCE INCOME SUBJECT TO WITHHOLDING</a:t>
            </a:r>
          </a:p>
        </p:txBody>
      </p:sp>
      <p:grpSp>
        <p:nvGrpSpPr>
          <p:cNvPr id="15" name="Group 15"/>
          <p:cNvGrpSpPr/>
          <p:nvPr/>
        </p:nvGrpSpPr>
        <p:grpSpPr>
          <a:xfrm>
            <a:off x="12209585" y="4035774"/>
            <a:ext cx="4812954" cy="4668139"/>
            <a:chOff x="0" y="0"/>
            <a:chExt cx="7869323" cy="7632547"/>
          </a:xfrm>
        </p:grpSpPr>
        <p:sp>
          <p:nvSpPr>
            <p:cNvPr id="16" name="Freeform 16"/>
            <p:cNvSpPr/>
            <p:nvPr/>
          </p:nvSpPr>
          <p:spPr>
            <a:xfrm>
              <a:off x="0" y="0"/>
              <a:ext cx="7869324" cy="7632547"/>
            </a:xfrm>
            <a:custGeom>
              <a:avLst/>
              <a:gdLst/>
              <a:ahLst/>
              <a:cxnLst/>
              <a:rect l="l" t="t" r="r" b="b"/>
              <a:pathLst>
                <a:path w="7869324" h="7632547">
                  <a:moveTo>
                    <a:pt x="0" y="0"/>
                  </a:moveTo>
                  <a:lnTo>
                    <a:pt x="0" y="7632547"/>
                  </a:lnTo>
                  <a:lnTo>
                    <a:pt x="7869324" y="7632547"/>
                  </a:lnTo>
                  <a:lnTo>
                    <a:pt x="7869324" y="0"/>
                  </a:lnTo>
                  <a:lnTo>
                    <a:pt x="0" y="0"/>
                  </a:lnTo>
                  <a:close/>
                  <a:moveTo>
                    <a:pt x="7808363" y="7571587"/>
                  </a:moveTo>
                  <a:lnTo>
                    <a:pt x="59690" y="7571587"/>
                  </a:lnTo>
                  <a:lnTo>
                    <a:pt x="59690" y="59690"/>
                  </a:lnTo>
                  <a:lnTo>
                    <a:pt x="7808363" y="59690"/>
                  </a:lnTo>
                  <a:lnTo>
                    <a:pt x="7808363" y="7571587"/>
                  </a:lnTo>
                  <a:close/>
                </a:path>
              </a:pathLst>
            </a:custGeom>
            <a:solidFill>
              <a:srgbClr val="FFFFFF"/>
            </a:solidFill>
          </p:spPr>
          <p:txBody>
            <a:bodyPr/>
            <a:lstStyle/>
            <a:p>
              <a:endParaRPr lang="en-US"/>
            </a:p>
          </p:txBody>
        </p:sp>
      </p:grpSp>
      <p:sp>
        <p:nvSpPr>
          <p:cNvPr id="17" name="TextBox 17"/>
          <p:cNvSpPr txBox="1"/>
          <p:nvPr/>
        </p:nvSpPr>
        <p:spPr>
          <a:xfrm>
            <a:off x="12584290" y="4156069"/>
            <a:ext cx="4055593" cy="987431"/>
          </a:xfrm>
          <a:prstGeom prst="rect">
            <a:avLst/>
          </a:prstGeom>
        </p:spPr>
        <p:txBody>
          <a:bodyPr lIns="0" tIns="0" rIns="0" bIns="0" rtlCol="0" anchor="t">
            <a:spAutoFit/>
          </a:bodyPr>
          <a:lstStyle/>
          <a:p>
            <a:pPr algn="ctr">
              <a:lnSpc>
                <a:spcPts val="3850"/>
              </a:lnSpc>
            </a:pPr>
            <a:r>
              <a:rPr lang="en-US" sz="3500">
                <a:solidFill>
                  <a:srgbClr val="FFFFFF"/>
                </a:solidFill>
                <a:latin typeface="DM Sans Bold"/>
              </a:rPr>
              <a:t>END OF YEAR LETTER</a:t>
            </a:r>
          </a:p>
        </p:txBody>
      </p:sp>
      <p:sp>
        <p:nvSpPr>
          <p:cNvPr id="18" name="TextBox 18"/>
          <p:cNvSpPr txBox="1"/>
          <p:nvPr/>
        </p:nvSpPr>
        <p:spPr>
          <a:xfrm>
            <a:off x="12318027" y="5505712"/>
            <a:ext cx="4588119" cy="3098806"/>
          </a:xfrm>
          <a:prstGeom prst="rect">
            <a:avLst/>
          </a:prstGeom>
        </p:spPr>
        <p:txBody>
          <a:bodyPr lIns="0" tIns="0" rIns="0" bIns="0" rtlCol="0" anchor="t">
            <a:spAutoFit/>
          </a:bodyPr>
          <a:lstStyle/>
          <a:p>
            <a:pPr algn="ctr">
              <a:lnSpc>
                <a:spcPts val="2750"/>
              </a:lnSpc>
            </a:pPr>
            <a:r>
              <a:rPr lang="en-US" sz="2500">
                <a:solidFill>
                  <a:srgbClr val="FFFFFF"/>
                </a:solidFill>
                <a:latin typeface="DM Sans"/>
              </a:rPr>
              <a:t>Issued to resident aliens who are in receipt of fellowships / assistantships.</a:t>
            </a:r>
          </a:p>
          <a:p>
            <a:pPr algn="ctr">
              <a:lnSpc>
                <a:spcPts val="2750"/>
              </a:lnSpc>
            </a:pPr>
            <a:endParaRPr lang="en-US" sz="2500">
              <a:solidFill>
                <a:srgbClr val="FFFFFF"/>
              </a:solidFill>
              <a:latin typeface="DM Sans"/>
            </a:endParaRPr>
          </a:p>
          <a:p>
            <a:pPr algn="ctr">
              <a:lnSpc>
                <a:spcPts val="2750"/>
              </a:lnSpc>
            </a:pPr>
            <a:r>
              <a:rPr lang="en-US" sz="2500">
                <a:solidFill>
                  <a:srgbClr val="FFFFFF"/>
                </a:solidFill>
                <a:latin typeface="DM Sans"/>
              </a:rPr>
              <a:t>This letter is for informational purposes only and is not required to be filed with the IRS or NYS Dept of Tax when you file your tax return.</a:t>
            </a:r>
          </a:p>
        </p:txBody>
      </p:sp>
      <p:sp>
        <p:nvSpPr>
          <p:cNvPr id="19" name="TextBox 19"/>
          <p:cNvSpPr txBox="1"/>
          <p:nvPr/>
        </p:nvSpPr>
        <p:spPr>
          <a:xfrm>
            <a:off x="6960265" y="6760104"/>
            <a:ext cx="4588119" cy="1041406"/>
          </a:xfrm>
          <a:prstGeom prst="rect">
            <a:avLst/>
          </a:prstGeom>
        </p:spPr>
        <p:txBody>
          <a:bodyPr lIns="0" tIns="0" rIns="0" bIns="0" rtlCol="0" anchor="t">
            <a:spAutoFit/>
          </a:bodyPr>
          <a:lstStyle/>
          <a:p>
            <a:pPr algn="ctr">
              <a:lnSpc>
                <a:spcPts val="2750"/>
              </a:lnSpc>
            </a:pPr>
            <a:r>
              <a:rPr lang="en-US" sz="2500">
                <a:solidFill>
                  <a:srgbClr val="FFFFFF"/>
                </a:solidFill>
                <a:latin typeface="DM Sans"/>
              </a:rPr>
              <a:t>Issued to nonresident aliens who are in receipt of fellowships / assistantships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90668" y="352685"/>
            <a:ext cx="10455695" cy="2730505"/>
          </a:xfrm>
          <a:prstGeom prst="rect">
            <a:avLst/>
          </a:prstGeom>
        </p:spPr>
        <p:txBody>
          <a:bodyPr lIns="0" tIns="0" rIns="0" bIns="0" rtlCol="0" anchor="t">
            <a:spAutoFit/>
          </a:bodyPr>
          <a:lstStyle/>
          <a:p>
            <a:pPr>
              <a:lnSpc>
                <a:spcPts val="7150"/>
              </a:lnSpc>
            </a:pPr>
            <a:r>
              <a:rPr lang="en-US" sz="6500">
                <a:solidFill>
                  <a:srgbClr val="8CA9AD"/>
                </a:solidFill>
                <a:latin typeface="DM Sans Bold"/>
              </a:rPr>
              <a:t>INDIVIDUAL TAXPAYER IDENTIFICATION NUMBER</a:t>
            </a:r>
          </a:p>
          <a:p>
            <a:pPr>
              <a:lnSpc>
                <a:spcPts val="7150"/>
              </a:lnSpc>
            </a:pPr>
            <a:endParaRPr lang="en-US" sz="6500">
              <a:solidFill>
                <a:srgbClr val="8CA9AD"/>
              </a:solidFill>
              <a:latin typeface="DM Sans Bold"/>
            </a:endParaRPr>
          </a:p>
        </p:txBody>
      </p:sp>
      <p:sp>
        <p:nvSpPr>
          <p:cNvPr id="3" name="TextBox 3"/>
          <p:cNvSpPr txBox="1"/>
          <p:nvPr/>
        </p:nvSpPr>
        <p:spPr>
          <a:xfrm>
            <a:off x="394911" y="2498719"/>
            <a:ext cx="11751452" cy="6816731"/>
          </a:xfrm>
          <a:prstGeom prst="rect">
            <a:avLst/>
          </a:prstGeom>
        </p:spPr>
        <p:txBody>
          <a:bodyPr lIns="0" tIns="0" rIns="0" bIns="0" rtlCol="0" anchor="t">
            <a:spAutoFit/>
          </a:bodyPr>
          <a:lstStyle/>
          <a:p>
            <a:pPr>
              <a:lnSpc>
                <a:spcPts val="3850"/>
              </a:lnSpc>
            </a:pPr>
            <a:r>
              <a:rPr lang="en-US" sz="3500">
                <a:solidFill>
                  <a:srgbClr val="737373"/>
                </a:solidFill>
                <a:latin typeface="DM Sans"/>
              </a:rPr>
              <a:t>If you are receiving non-service payments, and do not have a Social Security Number (SSN), you should apply for an ITIN.</a:t>
            </a:r>
          </a:p>
          <a:p>
            <a:pPr>
              <a:lnSpc>
                <a:spcPts val="3850"/>
              </a:lnSpc>
            </a:pPr>
            <a:endParaRPr lang="en-US" sz="3500">
              <a:solidFill>
                <a:srgbClr val="737373"/>
              </a:solidFill>
              <a:latin typeface="DM Sans"/>
            </a:endParaRPr>
          </a:p>
          <a:p>
            <a:pPr marL="755753" lvl="1" indent="-377876">
              <a:lnSpc>
                <a:spcPts val="3850"/>
              </a:lnSpc>
              <a:buFont typeface="Arial"/>
              <a:buChar char="•"/>
            </a:pPr>
            <a:r>
              <a:rPr lang="en-US" sz="3500">
                <a:solidFill>
                  <a:srgbClr val="737373"/>
                </a:solidFill>
                <a:latin typeface="DM Sans"/>
              </a:rPr>
              <a:t>Make an appointment. Phone number: (844) 545-5640</a:t>
            </a:r>
          </a:p>
          <a:p>
            <a:pPr marL="755753" lvl="1" indent="-377876">
              <a:lnSpc>
                <a:spcPts val="3850"/>
              </a:lnSpc>
              <a:buFont typeface="Arial"/>
              <a:buChar char="•"/>
            </a:pPr>
            <a:r>
              <a:rPr lang="en-US" sz="3500">
                <a:solidFill>
                  <a:srgbClr val="737373"/>
                </a:solidFill>
                <a:latin typeface="DM Sans"/>
              </a:rPr>
              <a:t>IRS Taxpayer Assistance Center: 255 East Avenue, Rochester, NY 14604</a:t>
            </a:r>
          </a:p>
          <a:p>
            <a:pPr marL="755753" lvl="1" indent="-377876">
              <a:lnSpc>
                <a:spcPts val="3850"/>
              </a:lnSpc>
              <a:buFont typeface="Arial"/>
              <a:buChar char="•"/>
            </a:pPr>
            <a:r>
              <a:rPr lang="en-US" sz="3500">
                <a:solidFill>
                  <a:srgbClr val="737373"/>
                </a:solidFill>
                <a:latin typeface="DM Sans"/>
              </a:rPr>
              <a:t>Bring your documents:</a:t>
            </a:r>
          </a:p>
          <a:p>
            <a:pPr marL="1511505" lvl="2" indent="-503835">
              <a:lnSpc>
                <a:spcPts val="3850"/>
              </a:lnSpc>
              <a:buFont typeface="Arial"/>
              <a:buChar char="⚬"/>
            </a:pPr>
            <a:r>
              <a:rPr lang="en-US" sz="3500">
                <a:solidFill>
                  <a:srgbClr val="737373"/>
                </a:solidFill>
                <a:latin typeface="DM Sans"/>
              </a:rPr>
              <a:t>Completed </a:t>
            </a:r>
            <a:r>
              <a:rPr lang="en-US" sz="3500" u="sng">
                <a:solidFill>
                  <a:srgbClr val="737373"/>
                </a:solidFill>
                <a:latin typeface="DM Sans"/>
                <a:hlinkClick r:id="rId2" tooltip="https://www.irs.gov/pub/irs-pdf/fw7.pdf"/>
              </a:rPr>
              <a:t>W-7</a:t>
            </a:r>
          </a:p>
          <a:p>
            <a:pPr marL="1511505" lvl="2" indent="-503835">
              <a:lnSpc>
                <a:spcPts val="3850"/>
              </a:lnSpc>
              <a:buFont typeface="Arial"/>
              <a:buChar char="⚬"/>
            </a:pPr>
            <a:r>
              <a:rPr lang="en-US" sz="3500">
                <a:solidFill>
                  <a:srgbClr val="737373"/>
                </a:solidFill>
                <a:latin typeface="DM Sans"/>
              </a:rPr>
              <a:t>Original Passport &amp; Student Visa</a:t>
            </a:r>
          </a:p>
          <a:p>
            <a:pPr marL="1511505" lvl="2" indent="-503835">
              <a:lnSpc>
                <a:spcPts val="3850"/>
              </a:lnSpc>
              <a:buFont typeface="Arial"/>
              <a:buChar char="⚬"/>
            </a:pPr>
            <a:r>
              <a:rPr lang="en-US" sz="3500">
                <a:solidFill>
                  <a:srgbClr val="737373"/>
                </a:solidFill>
                <a:latin typeface="DM Sans"/>
              </a:rPr>
              <a:t>Signed I-20 / DS-2019</a:t>
            </a:r>
          </a:p>
          <a:p>
            <a:pPr marL="1511505" lvl="2" indent="-503835">
              <a:lnSpc>
                <a:spcPts val="3850"/>
              </a:lnSpc>
              <a:buFont typeface="Arial"/>
              <a:buChar char="⚬"/>
            </a:pPr>
            <a:r>
              <a:rPr lang="en-US" sz="3500">
                <a:solidFill>
                  <a:srgbClr val="737373"/>
                </a:solidFill>
                <a:latin typeface="DM Sans"/>
              </a:rPr>
              <a:t>Original Tax Return for which the ITIN is needed</a:t>
            </a:r>
          </a:p>
          <a:p>
            <a:pPr>
              <a:lnSpc>
                <a:spcPts val="3850"/>
              </a:lnSpc>
            </a:pPr>
            <a:endParaRPr lang="en-US" sz="3500">
              <a:solidFill>
                <a:srgbClr val="737373"/>
              </a:solidFill>
              <a:latin typeface="DM Sans"/>
            </a:endParaRPr>
          </a:p>
        </p:txBody>
      </p:sp>
      <p:sp>
        <p:nvSpPr>
          <p:cNvPr id="4" name="Freeform 4"/>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2620418" y="6606512"/>
            <a:ext cx="5667582" cy="3680488"/>
          </a:xfrm>
          <a:custGeom>
            <a:avLst/>
            <a:gdLst/>
            <a:ahLst/>
            <a:cxnLst/>
            <a:rect l="l" t="t" r="r" b="b"/>
            <a:pathLst>
              <a:path w="5667582" h="3680488">
                <a:moveTo>
                  <a:pt x="0" y="0"/>
                </a:moveTo>
                <a:lnTo>
                  <a:pt x="5667582" y="0"/>
                </a:lnTo>
                <a:lnTo>
                  <a:pt x="5667582" y="3680488"/>
                </a:lnTo>
                <a:lnTo>
                  <a:pt x="0" y="3680488"/>
                </a:lnTo>
                <a:lnTo>
                  <a:pt x="0" y="0"/>
                </a:lnTo>
                <a:close/>
              </a:path>
            </a:pathLst>
          </a:custGeom>
          <a:blipFill>
            <a:blip r:embed="rId5"/>
            <a:stretch>
              <a:fillRect t="-1297" b="-1297"/>
            </a:stretch>
          </a:blipFill>
        </p:spPr>
        <p:txBody>
          <a:bodyPr/>
          <a:lstStyle/>
          <a:p>
            <a:endParaRPr lang="en-US"/>
          </a:p>
        </p:txBody>
      </p:sp>
      <p:grpSp>
        <p:nvGrpSpPr>
          <p:cNvPr id="6" name="Group 6"/>
          <p:cNvGrpSpPr/>
          <p:nvPr/>
        </p:nvGrpSpPr>
        <p:grpSpPr>
          <a:xfrm>
            <a:off x="12620418" y="3083190"/>
            <a:ext cx="5582802" cy="3386336"/>
            <a:chOff x="0" y="0"/>
            <a:chExt cx="1470368" cy="891875"/>
          </a:xfrm>
        </p:grpSpPr>
        <p:sp>
          <p:nvSpPr>
            <p:cNvPr id="7" name="Freeform 7"/>
            <p:cNvSpPr/>
            <p:nvPr/>
          </p:nvSpPr>
          <p:spPr>
            <a:xfrm>
              <a:off x="0" y="0"/>
              <a:ext cx="1470368" cy="891875"/>
            </a:xfrm>
            <a:custGeom>
              <a:avLst/>
              <a:gdLst/>
              <a:ahLst/>
              <a:cxnLst/>
              <a:rect l="l" t="t" r="r" b="b"/>
              <a:pathLst>
                <a:path w="1470368" h="891875">
                  <a:moveTo>
                    <a:pt x="70724" y="0"/>
                  </a:moveTo>
                  <a:lnTo>
                    <a:pt x="1399644" y="0"/>
                  </a:lnTo>
                  <a:cubicBezTo>
                    <a:pt x="1418401" y="0"/>
                    <a:pt x="1436390" y="7451"/>
                    <a:pt x="1449653" y="20715"/>
                  </a:cubicBezTo>
                  <a:cubicBezTo>
                    <a:pt x="1462916" y="33978"/>
                    <a:pt x="1470368" y="51967"/>
                    <a:pt x="1470368" y="70724"/>
                  </a:cubicBezTo>
                  <a:lnTo>
                    <a:pt x="1470368" y="821151"/>
                  </a:lnTo>
                  <a:cubicBezTo>
                    <a:pt x="1470368" y="839908"/>
                    <a:pt x="1462916" y="857897"/>
                    <a:pt x="1449653" y="871160"/>
                  </a:cubicBezTo>
                  <a:cubicBezTo>
                    <a:pt x="1436390" y="884423"/>
                    <a:pt x="1418401" y="891875"/>
                    <a:pt x="1399644" y="891875"/>
                  </a:cubicBezTo>
                  <a:lnTo>
                    <a:pt x="70724" y="891875"/>
                  </a:lnTo>
                  <a:cubicBezTo>
                    <a:pt x="31664" y="891875"/>
                    <a:pt x="0" y="860210"/>
                    <a:pt x="0" y="821151"/>
                  </a:cubicBezTo>
                  <a:lnTo>
                    <a:pt x="0" y="70724"/>
                  </a:lnTo>
                  <a:cubicBezTo>
                    <a:pt x="0" y="51967"/>
                    <a:pt x="7451" y="33978"/>
                    <a:pt x="20715" y="20715"/>
                  </a:cubicBezTo>
                  <a:cubicBezTo>
                    <a:pt x="33978" y="7451"/>
                    <a:pt x="51967" y="0"/>
                    <a:pt x="70724" y="0"/>
                  </a:cubicBezTo>
                  <a:close/>
                </a:path>
              </a:pathLst>
            </a:custGeom>
            <a:solidFill>
              <a:srgbClr val="8CA9AD"/>
            </a:solidFill>
          </p:spPr>
          <p:txBody>
            <a:bodyPr/>
            <a:lstStyle/>
            <a:p>
              <a:endParaRPr lang="en-US"/>
            </a:p>
          </p:txBody>
        </p:sp>
        <p:sp>
          <p:nvSpPr>
            <p:cNvPr id="8" name="TextBox 8"/>
            <p:cNvSpPr txBox="1"/>
            <p:nvPr/>
          </p:nvSpPr>
          <p:spPr>
            <a:xfrm>
              <a:off x="0" y="-38100"/>
              <a:ext cx="1470368" cy="9299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2620418" y="3254035"/>
            <a:ext cx="5582802" cy="3098806"/>
          </a:xfrm>
          <a:prstGeom prst="rect">
            <a:avLst/>
          </a:prstGeom>
        </p:spPr>
        <p:txBody>
          <a:bodyPr lIns="0" tIns="0" rIns="0" bIns="0" rtlCol="0" anchor="t">
            <a:spAutoFit/>
          </a:bodyPr>
          <a:lstStyle/>
          <a:p>
            <a:pPr algn="ctr">
              <a:lnSpc>
                <a:spcPts val="2750"/>
              </a:lnSpc>
            </a:pPr>
            <a:r>
              <a:rPr lang="en-US" sz="2500">
                <a:solidFill>
                  <a:srgbClr val="000000"/>
                </a:solidFill>
                <a:latin typeface="DM Sans Bold"/>
              </a:rPr>
              <a:t>Non-Service Positions</a:t>
            </a:r>
          </a:p>
          <a:p>
            <a:pPr algn="ctr">
              <a:lnSpc>
                <a:spcPts val="2750"/>
              </a:lnSpc>
            </a:pPr>
            <a:endParaRPr lang="en-US" sz="2500">
              <a:solidFill>
                <a:srgbClr val="000000"/>
              </a:solidFill>
              <a:latin typeface="DM Sans Bold"/>
            </a:endParaRPr>
          </a:p>
          <a:p>
            <a:pPr marL="539858" lvl="1" indent="-269929">
              <a:lnSpc>
                <a:spcPts val="2750"/>
              </a:lnSpc>
              <a:buFont typeface="Arial"/>
              <a:buChar char="•"/>
            </a:pPr>
            <a:r>
              <a:rPr lang="en-US" sz="2500">
                <a:solidFill>
                  <a:srgbClr val="000000"/>
                </a:solidFill>
                <a:latin typeface="DM Sans"/>
              </a:rPr>
              <a:t>Academically required - not considered employment</a:t>
            </a:r>
          </a:p>
          <a:p>
            <a:pPr>
              <a:lnSpc>
                <a:spcPts val="2750"/>
              </a:lnSpc>
            </a:pPr>
            <a:endParaRPr lang="en-US" sz="2500">
              <a:solidFill>
                <a:srgbClr val="000000"/>
              </a:solidFill>
              <a:latin typeface="DM Sans"/>
            </a:endParaRPr>
          </a:p>
          <a:p>
            <a:pPr marL="539858" lvl="1" indent="-269929">
              <a:lnSpc>
                <a:spcPts val="2750"/>
              </a:lnSpc>
              <a:buFont typeface="Arial"/>
              <a:buChar char="•"/>
            </a:pPr>
            <a:r>
              <a:rPr lang="en-US" sz="2500">
                <a:solidFill>
                  <a:srgbClr val="000000"/>
                </a:solidFill>
                <a:latin typeface="DM Sans"/>
              </a:rPr>
              <a:t>Coded: 6000, 6001, 6002, 6003, 6100, 6101, 6102, 6103</a:t>
            </a:r>
          </a:p>
          <a:p>
            <a:pPr algn="ctr">
              <a:lnSpc>
                <a:spcPts val="2750"/>
              </a:lnSpc>
            </a:pPr>
            <a:endParaRPr lang="en-US" sz="2500">
              <a:solidFill>
                <a:srgbClr val="000000"/>
              </a:solidFill>
              <a:latin typeface="DM Sans"/>
            </a:endParaRPr>
          </a:p>
          <a:p>
            <a:pPr marL="539858" lvl="1" indent="-269929">
              <a:lnSpc>
                <a:spcPts val="2750"/>
              </a:lnSpc>
              <a:buFont typeface="Arial"/>
              <a:buChar char="•"/>
            </a:pPr>
            <a:r>
              <a:rPr lang="en-US" sz="2500">
                <a:solidFill>
                  <a:srgbClr val="000000"/>
                </a:solidFill>
                <a:latin typeface="DM Sans"/>
              </a:rPr>
              <a:t>Eligible for ITIN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1495</Words>
  <Application>Microsoft Office PowerPoint</Application>
  <PresentationFormat>Custom</PresentationFormat>
  <Paragraphs>182</Paragraphs>
  <Slides>23</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DM Sans Italics</vt:lpstr>
      <vt:lpstr>Canva Sans Bold</vt:lpstr>
      <vt:lpstr>DM Sans Bold</vt:lpstr>
      <vt:lpstr>Canva Sans</vt:lpstr>
      <vt:lpstr>DM Sans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Town Hall 2023</dc:title>
  <dc:creator>Cammarata, Sarah</dc:creator>
  <cp:lastModifiedBy>Cammarata, Sarah</cp:lastModifiedBy>
  <cp:revision>1</cp:revision>
  <dcterms:created xsi:type="dcterms:W3CDTF">2006-08-16T00:00:00Z</dcterms:created>
  <dcterms:modified xsi:type="dcterms:W3CDTF">2024-01-24T19:52:48Z</dcterms:modified>
  <dc:identifier>DAFwT7QITIA</dc:identifier>
</cp:coreProperties>
</file>